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56" r:id="rId2"/>
    <p:sldId id="257" r:id="rId3"/>
    <p:sldId id="258" r:id="rId4"/>
    <p:sldId id="261" r:id="rId5"/>
    <p:sldId id="259" r:id="rId6"/>
    <p:sldId id="288" r:id="rId7"/>
    <p:sldId id="289" r:id="rId8"/>
    <p:sldId id="293" r:id="rId9"/>
    <p:sldId id="287" r:id="rId10"/>
    <p:sldId id="290" r:id="rId11"/>
    <p:sldId id="291" r:id="rId12"/>
    <p:sldId id="292" r:id="rId13"/>
    <p:sldId id="262" r:id="rId14"/>
    <p:sldId id="263" r:id="rId15"/>
    <p:sldId id="266" r:id="rId16"/>
    <p:sldId id="274" r:id="rId17"/>
    <p:sldId id="273" r:id="rId18"/>
    <p:sldId id="267" r:id="rId19"/>
    <p:sldId id="297" r:id="rId20"/>
    <p:sldId id="299" r:id="rId21"/>
    <p:sldId id="300" r:id="rId22"/>
    <p:sldId id="301" r:id="rId23"/>
    <p:sldId id="269" r:id="rId24"/>
    <p:sldId id="285" r:id="rId25"/>
    <p:sldId id="286" r:id="rId26"/>
    <p:sldId id="303" r:id="rId27"/>
    <p:sldId id="280" r:id="rId28"/>
    <p:sldId id="284" r:id="rId29"/>
    <p:sldId id="276" r:id="rId30"/>
    <p:sldId id="282" r:id="rId31"/>
    <p:sldId id="281" r:id="rId32"/>
    <p:sldId id="272" r:id="rId3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FF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735" autoAdjust="0"/>
    <p:restoredTop sz="94660"/>
  </p:normalViewPr>
  <p:slideViewPr>
    <p:cSldViewPr>
      <p:cViewPr varScale="1">
        <p:scale>
          <a:sx n="69" d="100"/>
          <a:sy n="69" d="100"/>
        </p:scale>
        <p:origin x="-118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D:\клипарты\школа\Школьный фон (3)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059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36320E-3C72-44D4-ABA3-FB93CA75191F}" type="datetimeFigureOut">
              <a:rPr lang="ru-RU"/>
              <a:pPr>
                <a:defRPr/>
              </a:pPr>
              <a:t>21.02.2018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32D10C-5DBB-444C-A13F-40DCDDE6502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72639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6AC27A-F314-4A97-B88E-069448955270}" type="datetimeFigureOut">
              <a:rPr lang="ru-RU"/>
              <a:pPr>
                <a:defRPr/>
              </a:pPr>
              <a:t>21.02.2018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C7F5AC-4F9D-4347-B0EB-84D2451D704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892499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5ECF12-875F-45A7-A063-7E08EBA26255}" type="datetimeFigureOut">
              <a:rPr lang="ru-RU"/>
              <a:pPr>
                <a:defRPr/>
              </a:pPr>
              <a:t>21.02.2018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1CFA80-7C98-442A-ADCE-DD31FBC39BF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95083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633F03-DBAC-47A6-B683-2279EAFBB1DC}" type="datetimeFigureOut">
              <a:rPr lang="ru-RU"/>
              <a:pPr>
                <a:defRPr/>
              </a:pPr>
              <a:t>21.02.2018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59D213-C679-4288-9BB5-1E812058A15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418112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B812DE-9EB9-4291-A0B2-FA4FB9B1336A}" type="datetimeFigureOut">
              <a:rPr lang="ru-RU"/>
              <a:pPr>
                <a:defRPr/>
              </a:pPr>
              <a:t>21.02.2018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9A01CE-C1BD-4021-AF9C-90EE44041E7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100402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48DDD0-C073-4D7E-8319-6E5F865AF551}" type="datetimeFigureOut">
              <a:rPr lang="ru-RU"/>
              <a:pPr>
                <a:defRPr/>
              </a:pPr>
              <a:t>21.02.2018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EBCF77-8AFB-47FC-A047-2464A438700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977792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D50824-06BA-43C6-AF0D-C44F0B19DB3E}" type="datetimeFigureOut">
              <a:rPr lang="ru-RU"/>
              <a:pPr>
                <a:defRPr/>
              </a:pPr>
              <a:t>21.02.2018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5CCAE0-20E0-4E14-B8C0-983D06C3C0A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65382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A9F75A-C023-4E7C-A32C-EE541215C1A0}" type="datetimeFigureOut">
              <a:rPr lang="ru-RU"/>
              <a:pPr>
                <a:defRPr/>
              </a:pPr>
              <a:t>21.02.2018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079C94-110E-4027-9871-DA6A13292E7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067238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2BF97A-E788-43EF-871E-C99DE00501A7}" type="datetimeFigureOut">
              <a:rPr lang="ru-RU"/>
              <a:pPr>
                <a:defRPr/>
              </a:pPr>
              <a:t>21.02.2018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5CF463-6F12-4E59-B27C-29906945970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979157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CB69BF-AD22-43E1-8D13-B93C721C9408}" type="datetimeFigureOut">
              <a:rPr lang="ru-RU"/>
              <a:pPr>
                <a:defRPr/>
              </a:pPr>
              <a:t>21.02.2018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F5E436-6A7F-4B96-81F5-4182B3B86BD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59380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06689D-1E3C-41FB-A978-0510247C71A5}" type="datetimeFigureOut">
              <a:rPr lang="ru-RU"/>
              <a:pPr>
                <a:defRPr/>
              </a:pPr>
              <a:t>21.02.2018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8CD20C-6912-4163-A1A6-712A163645E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348972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9AB5E4"/>
            </a:gs>
            <a:gs pos="50000">
              <a:srgbClr val="C2D1ED"/>
            </a:gs>
            <a:gs pos="100000">
              <a:srgbClr val="E1E8F5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25DC886-02AE-418E-9FAC-7A96C99451DC}" type="datetimeFigureOut">
              <a:rPr lang="ru-RU"/>
              <a:pPr>
                <a:defRPr/>
              </a:pPr>
              <a:t>21.02.2018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191E30B5-24C4-4FB9-B4E7-A5CB5D85A91A}" type="slidenum">
              <a:rPr lang="ru-RU" altLang="ru-RU"/>
              <a:pPr/>
              <a:t>‹#›</a:t>
            </a:fld>
            <a:endParaRPr lang="ru-RU" altLang="ru-RU"/>
          </a:p>
        </p:txBody>
      </p:sp>
      <p:pic>
        <p:nvPicPr>
          <p:cNvPr id="1031" name="Picture 9" descr="D:\клипарты\школа\9b1a65af978d.pn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1388" y="4929188"/>
            <a:ext cx="1630362" cy="1643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gif"/><Relationship Id="rId4" Type="http://schemas.openxmlformats.org/officeDocument/2006/relationships/image" Target="../media/image9.gi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ctrTitle"/>
          </p:nvPr>
        </p:nvSpPr>
        <p:spPr>
          <a:xfrm>
            <a:off x="685800" y="3356992"/>
            <a:ext cx="7772400" cy="1470025"/>
          </a:xfrm>
          <a:scene3d>
            <a:camera prst="perspectiveAbove"/>
            <a:lightRig rig="threePt" dir="t"/>
          </a:scene3d>
          <a:sp3d>
            <a:bevelT prst="angle"/>
          </a:sp3d>
        </p:spPr>
        <p:txBody>
          <a:bodyPr>
            <a:prstTxWarp prst="textArchUp">
              <a:avLst/>
            </a:prstTxWarp>
            <a:sp3d extrusionH="57150">
              <a:bevelT w="38100" h="38100" prst="angle"/>
            </a:sp3d>
          </a:bodyPr>
          <a:lstStyle/>
          <a:p>
            <a:r>
              <a:rPr lang="ru-RU" altLang="ru-RU" sz="8000" b="1" dirty="0" smtClean="0">
                <a:ln>
                  <a:solidFill>
                    <a:srgbClr val="FFC000"/>
                  </a:solidFill>
                </a:ln>
                <a:solidFill>
                  <a:srgbClr val="C00000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Счастливый </a:t>
            </a:r>
            <a:br>
              <a:rPr lang="ru-RU" altLang="ru-RU" sz="8000" b="1" dirty="0" smtClean="0">
                <a:ln>
                  <a:solidFill>
                    <a:srgbClr val="FFC000"/>
                  </a:solidFill>
                </a:ln>
                <a:solidFill>
                  <a:srgbClr val="C00000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altLang="ru-RU" sz="8000" b="1" dirty="0" smtClean="0">
                <a:ln>
                  <a:solidFill>
                    <a:srgbClr val="FFC000"/>
                  </a:solidFill>
                </a:ln>
                <a:solidFill>
                  <a:srgbClr val="C00000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случай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64729" y="3898581"/>
            <a:ext cx="6400800" cy="17526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Интеллектуальная игра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4943866"/>
            <a:ext cx="1314450" cy="1362075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28" y="1393017"/>
            <a:ext cx="7056680" cy="4822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img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03" y="188640"/>
            <a:ext cx="8792693" cy="633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776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476672"/>
            <a:ext cx="77768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2835395"/>
            <a:ext cx="756084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707504"/>
            <a:ext cx="777686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>
                <a:solidFill>
                  <a:srgbClr val="0070C0"/>
                </a:solidFill>
              </a:rPr>
              <a:t>Этих птиц ещё в Древней Греции использовали для отправки сообщений на дальние расстояния. </a:t>
            </a:r>
            <a:endParaRPr lang="en-US" sz="4000" dirty="0" smtClean="0">
              <a:solidFill>
                <a:srgbClr val="0070C0"/>
              </a:solidFill>
            </a:endParaRPr>
          </a:p>
          <a:p>
            <a:r>
              <a:rPr lang="en-US" sz="4000" dirty="0">
                <a:solidFill>
                  <a:srgbClr val="0070C0"/>
                </a:solidFill>
              </a:rPr>
              <a:t> </a:t>
            </a:r>
            <a:r>
              <a:rPr lang="en-US" sz="4000" dirty="0" smtClean="0">
                <a:solidFill>
                  <a:srgbClr val="0070C0"/>
                </a:solidFill>
              </a:rPr>
              <a:t>       </a:t>
            </a:r>
            <a:r>
              <a:rPr lang="ru-RU" sz="4000" dirty="0" smtClean="0">
                <a:solidFill>
                  <a:srgbClr val="0070C0"/>
                </a:solidFill>
              </a:rPr>
              <a:t>Что </a:t>
            </a:r>
            <a:r>
              <a:rPr lang="ru-RU" sz="4000" dirty="0">
                <a:solidFill>
                  <a:srgbClr val="0070C0"/>
                </a:solidFill>
              </a:rPr>
              <a:t>это за птицы?</a:t>
            </a:r>
          </a:p>
        </p:txBody>
      </p:sp>
    </p:spTree>
    <p:extLst>
      <p:ext uri="{BB962C8B-B14F-4D97-AF65-F5344CB8AC3E}">
        <p14:creationId xmlns:p14="http://schemas.microsoft.com/office/powerpoint/2010/main" val="4156414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63195448806b27ac0cbe8d5fe622bf450e24913a546_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58807"/>
            <a:ext cx="7560840" cy="5878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1765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26934" y="357167"/>
            <a:ext cx="871706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</a:rPr>
              <a:t>«Заморочки из бочки»</a:t>
            </a:r>
            <a:endParaRPr lang="ru-RU" sz="6000" b="1" dirty="0">
              <a:solidFill>
                <a:srgbClr val="C0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2751" y="2060848"/>
            <a:ext cx="5886450" cy="464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8321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764704"/>
            <a:ext cx="72439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Cambria" panose="02040503050406030204" pitchFamily="18" charset="0"/>
              </a:rPr>
              <a:t>По словам подсказкам угадай пословицу</a:t>
            </a:r>
            <a:endParaRPr lang="ru-RU" sz="2800" b="1" dirty="0">
              <a:solidFill>
                <a:srgbClr val="00206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98583" y="1628800"/>
            <a:ext cx="371364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«труд»,  «лень»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«погибай»,  «выручай»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99592" y="2800673"/>
            <a:ext cx="73244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Труд кормит, а лень портит</a:t>
            </a:r>
            <a:endParaRPr lang="ru-RU" sz="36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24812" y="3787880"/>
            <a:ext cx="770595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Сам погибай, </a:t>
            </a:r>
          </a:p>
          <a:p>
            <a:r>
              <a:rPr lang="ru-RU" sz="36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              а товарища выручай</a:t>
            </a:r>
            <a:endParaRPr lang="ru-RU" sz="36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2455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1680" y="548680"/>
            <a:ext cx="601780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tx2"/>
                </a:solidFill>
                <a:latin typeface="Cambria" panose="02040503050406030204" pitchFamily="18" charset="0"/>
              </a:rPr>
              <a:t>Решив необычные примеры,</a:t>
            </a:r>
          </a:p>
          <a:p>
            <a:r>
              <a:rPr lang="ru-RU" sz="2800" b="1" dirty="0" smtClean="0">
                <a:solidFill>
                  <a:schemeClr val="tx2"/>
                </a:solidFill>
                <a:latin typeface="Cambria" panose="02040503050406030204" pitchFamily="18" charset="0"/>
              </a:rPr>
              <a:t> вы сможете разгадать пословицу</a:t>
            </a:r>
            <a:endParaRPr lang="ru-RU" sz="2800" b="1" dirty="0">
              <a:solidFill>
                <a:schemeClr val="tx2"/>
              </a:solidFill>
              <a:latin typeface="Cambria" panose="020405030504060302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95736" y="1916832"/>
            <a:ext cx="3786101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err="1" smtClean="0">
                <a:solidFill>
                  <a:schemeClr val="tx2"/>
                </a:solidFill>
              </a:rPr>
              <a:t>Знамя-мя+нить-ть+е</a:t>
            </a:r>
            <a:endParaRPr lang="ru-RU" sz="2400" b="1" dirty="0" smtClean="0">
              <a:solidFill>
                <a:schemeClr val="tx2"/>
              </a:solidFill>
            </a:endParaRPr>
          </a:p>
          <a:p>
            <a:endParaRPr lang="ru-RU" sz="2400" b="1" dirty="0">
              <a:solidFill>
                <a:schemeClr val="tx2"/>
              </a:solidFill>
            </a:endParaRPr>
          </a:p>
          <a:p>
            <a:r>
              <a:rPr lang="ru-RU" sz="2400" b="1" dirty="0" err="1" smtClean="0">
                <a:solidFill>
                  <a:schemeClr val="tx2"/>
                </a:solidFill>
              </a:rPr>
              <a:t>Луч+шея-я+е</a:t>
            </a:r>
            <a:endParaRPr lang="ru-RU" sz="2400" b="1" dirty="0" smtClean="0">
              <a:solidFill>
                <a:schemeClr val="tx2"/>
              </a:solidFill>
            </a:endParaRPr>
          </a:p>
          <a:p>
            <a:endParaRPr lang="ru-RU" sz="2400" b="1" dirty="0">
              <a:solidFill>
                <a:schemeClr val="tx2"/>
              </a:solidFill>
            </a:endParaRPr>
          </a:p>
          <a:p>
            <a:r>
              <a:rPr lang="ru-RU" sz="2400" b="1" dirty="0" err="1" smtClean="0">
                <a:solidFill>
                  <a:schemeClr val="tx2"/>
                </a:solidFill>
              </a:rPr>
              <a:t>Богатырь-ырь+ствол-л</a:t>
            </a:r>
            <a:endParaRPr lang="ru-RU" sz="2400" b="1" dirty="0">
              <a:solidFill>
                <a:schemeClr val="tx2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31640" y="4509120"/>
            <a:ext cx="69044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Знание лучшее богатство</a:t>
            </a:r>
            <a:endParaRPr lang="ru-RU" sz="36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9399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ребус,детский,буратин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2953" y="1700808"/>
            <a:ext cx="8564563" cy="29527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1239178" y="5084137"/>
            <a:ext cx="4184159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ru-RU" sz="6600" b="1" spc="50" dirty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/>
                <a:cs typeface="+mn-cs"/>
              </a:rPr>
              <a:t> </a:t>
            </a:r>
            <a:r>
              <a:rPr lang="ru-RU" sz="48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anose="020B0A04020102020204" pitchFamily="34" charset="0"/>
                <a:cs typeface="+mn-cs"/>
              </a:rPr>
              <a:t>Буратино</a:t>
            </a:r>
            <a:r>
              <a:rPr lang="ru-RU" sz="8000" b="1" spc="50" dirty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/>
                <a:cs typeface="+mn-cs"/>
              </a:rPr>
              <a:t> 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411760" y="548680"/>
            <a:ext cx="40952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tx2"/>
                </a:solidFill>
                <a:latin typeface="Cambria" panose="02040503050406030204" pitchFamily="18" charset="0"/>
              </a:rPr>
              <a:t>Отгадай героев сказок</a:t>
            </a:r>
            <a:endParaRPr lang="ru-RU" sz="2800" b="1" dirty="0">
              <a:solidFill>
                <a:schemeClr val="tx2"/>
              </a:solidFill>
              <a:latin typeface="Cambria" panose="02040503050406030204" pitchFamily="18" charset="0"/>
            </a:endParaRPr>
          </a:p>
        </p:txBody>
      </p:sp>
      <p:pic>
        <p:nvPicPr>
          <p:cNvPr id="6" name="Picture 2" descr="D:\клипарты\сказки\00a6e4609b48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3778310"/>
            <a:ext cx="2746375" cy="300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62123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ребус,детский,золушк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333375"/>
            <a:ext cx="8631238" cy="26638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2" descr="D:\клипарты\сказки\0_4aed4_866947f1_L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4489" y="2798762"/>
            <a:ext cx="2287587" cy="405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99592" y="5301208"/>
            <a:ext cx="32912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Золушка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89602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5721" y="357166"/>
            <a:ext cx="87609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solidFill>
                  <a:srgbClr val="C00000"/>
                </a:solidFill>
              </a:rPr>
              <a:t>«Темная лошадка»</a:t>
            </a:r>
            <a:endParaRPr lang="ru-RU" sz="7200" b="1" dirty="0">
              <a:solidFill>
                <a:srgbClr val="C000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2793" y="2110209"/>
            <a:ext cx="5166780" cy="4739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6997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332656"/>
            <a:ext cx="639631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Cambria" panose="02040503050406030204" pitchFamily="18" charset="0"/>
              </a:rPr>
              <a:t>С детства его воспитывала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Cambria" panose="02040503050406030204" pitchFamily="18" charset="0"/>
              </a:rPr>
              <a:t>няня,</a:t>
            </a:r>
            <a:endParaRPr lang="en-US" sz="2800" b="1" dirty="0" smtClean="0">
              <a:solidFill>
                <a:schemeClr val="accent2">
                  <a:lumMod val="75000"/>
                </a:schemeClr>
              </a:solidFill>
              <a:latin typeface="Cambria" panose="02040503050406030204" pitchFamily="18" charset="0"/>
            </a:endParaRPr>
          </a:p>
          <a:p>
            <a:pPr algn="ctr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Cambria" panose="02040503050406030204" pitchFamily="18" charset="0"/>
              </a:rPr>
              <a:t>которой </a:t>
            </a: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Cambria" panose="02040503050406030204" pitchFamily="18" charset="0"/>
              </a:rPr>
              <a:t>в дальнейшем посвятил </a:t>
            </a:r>
            <a:endParaRPr lang="en-US" sz="2800" b="1" dirty="0" smtClean="0">
              <a:solidFill>
                <a:schemeClr val="accent2">
                  <a:lumMod val="75000"/>
                </a:schemeClr>
              </a:solidFill>
              <a:latin typeface="Cambria" panose="02040503050406030204" pitchFamily="18" charset="0"/>
            </a:endParaRPr>
          </a:p>
          <a:p>
            <a:pPr algn="ctr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Cambria" panose="02040503050406030204" pitchFamily="18" charset="0"/>
              </a:rPr>
              <a:t>несколько стихотворений</a:t>
            </a:r>
            <a:endParaRPr lang="ru-RU" sz="2800" b="1" dirty="0">
              <a:solidFill>
                <a:schemeClr val="accent2">
                  <a:lumMod val="75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5536" y="1744230"/>
            <a:ext cx="783562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«Солнце </a:t>
            </a:r>
            <a:r>
              <a:rPr lang="ru-RU" sz="3600" dirty="0">
                <a:solidFill>
                  <a:srgbClr val="FF0000"/>
                </a:solidFill>
                <a:latin typeface="Arial Black" panose="020B0A04020102020204" pitchFamily="34" charset="0"/>
              </a:rPr>
              <a:t>русской поэзии» - так называли его еще при жизни.</a:t>
            </a:r>
          </a:p>
          <a:p>
            <a:endParaRPr lang="ru-RU" sz="3600" dirty="0" smtClean="0">
              <a:solidFill>
                <a:srgbClr val="FF0000"/>
              </a:solidFill>
              <a:latin typeface="Arial Black" panose="020B0A04020102020204" pitchFamily="34" charset="0"/>
            </a:endParaRPr>
          </a:p>
          <a:p>
            <a:endParaRPr lang="ru-RU" sz="36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5536" y="3645024"/>
            <a:ext cx="810957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Для детей было написано </a:t>
            </a:r>
          </a:p>
          <a:p>
            <a:r>
              <a:rPr lang="ru-RU" sz="3600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5 сказок , которые вошли в </a:t>
            </a:r>
          </a:p>
          <a:p>
            <a:r>
              <a:rPr lang="ru-RU" sz="3600" dirty="0">
                <a:solidFill>
                  <a:srgbClr val="7030A0"/>
                </a:solidFill>
                <a:latin typeface="Arial Black" panose="020B0A04020102020204" pitchFamily="34" charset="0"/>
              </a:rPr>
              <a:t>у</a:t>
            </a:r>
            <a:r>
              <a:rPr lang="ru-RU" sz="3600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чебники  литературного  чтения.</a:t>
            </a:r>
          </a:p>
          <a:p>
            <a:endParaRPr lang="ru-RU" sz="3600" dirty="0" smtClean="0">
              <a:solidFill>
                <a:srgbClr val="7030A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2886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1239" y="476672"/>
            <a:ext cx="5290167" cy="92333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5400" b="1" dirty="0" smtClean="0">
                <a:ln w="0"/>
                <a:solidFill>
                  <a:srgbClr val="7030A0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  <a:reflection blurRad="6350" stA="53000" endA="300" endPos="35500" dir="5400000" sy="-90000" algn="bl" rotWithShape="0"/>
                </a:effectLst>
              </a:rPr>
              <a:t>«</a:t>
            </a:r>
            <a:r>
              <a:rPr lang="ru-RU" sz="5400" b="1" dirty="0" err="1" smtClean="0">
                <a:ln w="0"/>
                <a:solidFill>
                  <a:srgbClr val="7030A0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  <a:reflection blurRad="6350" stA="53000" endA="300" endPos="35500" dir="5400000" sy="-90000" algn="bl" rotWithShape="0"/>
                </a:effectLst>
              </a:rPr>
              <a:t>Экстремалы</a:t>
            </a:r>
            <a:r>
              <a:rPr lang="ru-RU" sz="5400" b="1" dirty="0" smtClean="0">
                <a:ln w="0"/>
                <a:solidFill>
                  <a:srgbClr val="7030A0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  <a:reflection blurRad="6350" stA="53000" endA="300" endPos="35500" dir="5400000" sy="-90000" algn="bl" rotWithShape="0"/>
                </a:effectLst>
              </a:rPr>
              <a:t>»</a:t>
            </a:r>
            <a:r>
              <a:rPr lang="ru-RU" dirty="0" smtClean="0">
                <a:ln w="0"/>
                <a:solidFill>
                  <a:srgbClr val="7030A0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  <a:reflection blurRad="6350" stA="53000" endA="300" endPos="35500" dir="5400000" sy="-90000" algn="bl" rotWithShape="0"/>
                </a:effectLst>
              </a:rPr>
              <a:t> </a:t>
            </a:r>
            <a:endParaRPr lang="ru-RU" dirty="0">
              <a:ln w="0"/>
              <a:solidFill>
                <a:srgbClr val="7030A0"/>
              </a:solidFill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95736" y="2204864"/>
            <a:ext cx="5458546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ru-RU" sz="4000" b="1" i="1" smtClean="0">
                <a:solidFill>
                  <a:srgbClr val="C00000"/>
                </a:solidFill>
                <a:latin typeface="Monotype Corsiva" panose="03010101010201010101" pitchFamily="66" charset="0"/>
              </a:rPr>
              <a:t>Мы  девчата -экстремалы</a:t>
            </a:r>
            <a:r>
              <a:rPr lang="ru-RU" sz="4000" b="1" i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,</a:t>
            </a:r>
          </a:p>
          <a:p>
            <a:pPr algn="just"/>
            <a:r>
              <a:rPr lang="ru-RU" sz="4000" b="1" i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Нам одной победы мало,</a:t>
            </a:r>
          </a:p>
          <a:p>
            <a:pPr algn="just"/>
            <a:r>
              <a:rPr lang="ru-RU" sz="4000" b="1" i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И на суше, и в воде,</a:t>
            </a:r>
          </a:p>
          <a:p>
            <a:pPr algn="just"/>
            <a:r>
              <a:rPr lang="ru-RU" sz="4000" b="1" i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Будем первыми везде!</a:t>
            </a:r>
            <a:endParaRPr lang="ru-RU" sz="4000" b="1" i="1" dirty="0">
              <a:solidFill>
                <a:srgbClr val="C0000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4374232"/>
            <a:ext cx="2483768" cy="24837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8281788" cy="6192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74263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332656"/>
            <a:ext cx="68407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Cambria" panose="02040503050406030204" pitchFamily="18" charset="0"/>
              </a:rPr>
              <a:t>Многие годы по всей России дети учились читать по его книгам.</a:t>
            </a:r>
            <a:endParaRPr lang="en-US" sz="3200" b="1" dirty="0" smtClean="0">
              <a:solidFill>
                <a:schemeClr val="accent2">
                  <a:lumMod val="75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5536" y="1744230"/>
            <a:ext cx="783562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У него была усадьба, где была построена школа для крестьянских ребят.</a:t>
            </a:r>
            <a:endParaRPr lang="ru-RU" sz="3600" dirty="0">
              <a:solidFill>
                <a:srgbClr val="FF0000"/>
              </a:solidFill>
              <a:latin typeface="Arial Black" panose="020B0A04020102020204" pitchFamily="34" charset="0"/>
            </a:endParaRPr>
          </a:p>
          <a:p>
            <a:endParaRPr lang="ru-RU" sz="3600" dirty="0" smtClean="0">
              <a:solidFill>
                <a:srgbClr val="FF0000"/>
              </a:solidFill>
              <a:latin typeface="Arial Black" panose="020B0A04020102020204" pitchFamily="34" charset="0"/>
            </a:endParaRPr>
          </a:p>
          <a:p>
            <a:endParaRPr lang="ru-RU" sz="36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5536" y="3645024"/>
            <a:ext cx="810957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Для детей был создан учебник « Азбука»</a:t>
            </a:r>
          </a:p>
          <a:p>
            <a:endParaRPr lang="ru-RU" sz="3600" dirty="0" smtClean="0">
              <a:solidFill>
                <a:srgbClr val="7030A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5496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slide_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48680" y="-513438"/>
            <a:ext cx="11377264" cy="7371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131452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-119381" y="357166"/>
            <a:ext cx="93107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solidFill>
                  <a:srgbClr val="C00000"/>
                </a:solidFill>
              </a:rPr>
              <a:t>«Гонка за лидером»</a:t>
            </a:r>
            <a:endParaRPr lang="ru-RU" sz="7200" b="1" dirty="0">
              <a:solidFill>
                <a:srgbClr val="C000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2308583"/>
            <a:ext cx="5624625" cy="3744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3188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1\Desktop\рамк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614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C:\Users\1\Desktop\рамк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7488" y="0"/>
            <a:ext cx="93614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766744" y="2857496"/>
            <a:ext cx="55199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Волшебный </a:t>
            </a:r>
          </a:p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Сундучок.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0" y="4000504"/>
            <a:ext cx="1428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476672"/>
            <a:ext cx="8208912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dirty="0" smtClean="0">
                <a:solidFill>
                  <a:srgbClr val="FF0000"/>
                </a:solidFill>
              </a:rPr>
              <a:t>Это известная сказка ,  где герои встречаются на балу. Но волею судьбы они расстаются . Но принцу  помог предмет, который  помог найти свою красавицу. </a:t>
            </a:r>
          </a:p>
          <a:p>
            <a:r>
              <a:rPr lang="ru-RU" sz="4800" dirty="0" smtClean="0">
                <a:solidFill>
                  <a:srgbClr val="FF0000"/>
                </a:solidFill>
              </a:rPr>
              <a:t>Что это за предмет?</a:t>
            </a:r>
            <a:endParaRPr lang="ru-RU" sz="4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0937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78076190-600x45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0" y="1285875"/>
            <a:ext cx="5715000" cy="428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953104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Рисунок 8" descr="роза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0660" name="WordArt 4"/>
          <p:cNvSpPr>
            <a:spLocks noChangeArrowheads="1" noChangeShapeType="1" noTextEdit="1"/>
          </p:cNvSpPr>
          <p:nvPr/>
        </p:nvSpPr>
        <p:spPr bwMode="auto">
          <a:xfrm>
            <a:off x="228600" y="2057400"/>
            <a:ext cx="8915400" cy="2819400"/>
          </a:xfrm>
          <a:prstGeom prst="rect">
            <a:avLst/>
          </a:prstGeom>
        </p:spPr>
        <p:txBody>
          <a:bodyPr wrap="none" fromWordArt="1">
            <a:prstTxWarp prst="textCanUp">
              <a:avLst>
                <a:gd name="adj" fmla="val 85713"/>
              </a:avLst>
            </a:prstTxWarp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kern="10" dirty="0" smtClean="0">
                <a:ln w="9525">
                  <a:solidFill>
                    <a:schemeClr val="accent4">
                      <a:lumMod val="75000"/>
                    </a:schemeClr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Monotype Corsiva" pitchFamily="66" charset="0"/>
                <a:cs typeface="Arial"/>
              </a:rPr>
              <a:t>Принцесса на горошине</a:t>
            </a:r>
            <a:r>
              <a:rPr lang="ru-RU" sz="3600" i="1" kern="10" dirty="0" smtClean="0">
                <a:ln w="9525">
                  <a:solidFill>
                    <a:schemeClr val="accent4">
                      <a:lumMod val="75000"/>
                    </a:schemeClr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"/>
                <a:cs typeface="Arial"/>
              </a:rPr>
              <a:t>!</a:t>
            </a:r>
            <a:endParaRPr lang="ru-RU" sz="3600" i="1" kern="10" dirty="0">
              <a:ln w="9525">
                <a:solidFill>
                  <a:schemeClr val="accent4">
                    <a:lumMod val="75000"/>
                  </a:schemeClr>
                </a:solidFill>
                <a:round/>
                <a:headEnd/>
                <a:tailEnd/>
              </a:ln>
              <a:solidFill>
                <a:srgbClr val="FFFF00"/>
              </a:solidFill>
              <a:effectLst>
                <a:outerShdw dist="35921" dir="2700000" algn="ctr" rotWithShape="0">
                  <a:srgbClr val="808080">
                    <a:alpha val="80000"/>
                  </a:srgbClr>
                </a:outer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285852" y="1428736"/>
          <a:ext cx="6643734" cy="5398008"/>
        </p:xfrm>
        <a:graphic>
          <a:graphicData uri="http://schemas.openxmlformats.org/drawingml/2006/table">
            <a:tbl>
              <a:tblPr/>
              <a:tblGrid>
                <a:gridCol w="2286016"/>
                <a:gridCol w="2286016"/>
                <a:gridCol w="2071702"/>
              </a:tblGrid>
              <a:tr h="4524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Манная</a:t>
                      </a:r>
                      <a:r>
                        <a:rPr lang="ru-RU" sz="2800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крупа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461" marR="534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Масло сливочное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461" marR="534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Перец</a:t>
                      </a:r>
                      <a:r>
                        <a:rPr lang="ru-RU" sz="2800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болгарский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461" marR="534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24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Капуста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461" marR="534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Петрушка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461" marR="534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Фасоль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461" marR="534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24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Лук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461" marR="534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Яйцо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461" marR="534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Лимон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461" marR="534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24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Соль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461" marR="534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Горох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461" marR="534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Свёкла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461" marR="534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24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Картофель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461" marR="534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Сахар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461" marR="534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Мука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461" marR="534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24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Морковь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461" marR="534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Рис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461" marR="534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Сметана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461" marR="534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24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Маргарин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461" marR="534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Помидоры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461" marR="534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Макароны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461" marR="534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24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Сыр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461" marR="534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Яблоки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461" marR="534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Мясо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461" marR="534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24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Вода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461" marR="534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Масло подсолнечное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461" marR="534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Молоко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461" marR="534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6830716" cy="1846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3" eaLnBrk="0" hangingPunct="0"/>
            <a:r>
              <a:rPr lang="ru-RU" sz="4800" b="1" u="sng" dirty="0" smtClean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Экономная хозяйка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1988840"/>
            <a:ext cx="6235725" cy="197718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523" y="4581128"/>
            <a:ext cx="619125" cy="1019175"/>
          </a:xfrm>
          <a:prstGeom prst="rect">
            <a:avLst/>
          </a:prstGeom>
        </p:spPr>
      </p:pic>
      <p:pic>
        <p:nvPicPr>
          <p:cNvPr id="4" name="Picture 4" descr="momscopy[1]"/>
          <p:cNvPicPr>
            <a:picLocks noChangeAspect="1" noChangeArrowheads="1"/>
          </p:cNvPicPr>
          <p:nvPr/>
        </p:nvPicPr>
        <p:blipFill>
          <a:blip r:embed="rId4"/>
          <a:srcRect l="1990" t="1492" r="2487" b="2985"/>
          <a:stretch>
            <a:fillRect/>
          </a:stretch>
        </p:blipFill>
        <p:spPr bwMode="auto">
          <a:xfrm>
            <a:off x="571472" y="0"/>
            <a:ext cx="8010013" cy="6572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79473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11760" y="332656"/>
            <a:ext cx="6178102" cy="92333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5400" b="1" dirty="0" smtClean="0">
                <a:solidFill>
                  <a:srgbClr val="7030A0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«Пятый элемент»</a:t>
            </a:r>
            <a:endParaRPr lang="ru-RU" sz="5400" b="1" dirty="0">
              <a:solidFill>
                <a:srgbClr val="7030A0"/>
              </a:solidFill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43808" y="1628800"/>
            <a:ext cx="5195653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i="1" dirty="0" smtClean="0">
                <a:ln>
                  <a:solidFill>
                    <a:srgbClr val="FF0000"/>
                  </a:solidFill>
                </a:ln>
                <a:solidFill>
                  <a:srgbClr val="C00000"/>
                </a:solidFill>
                <a:latin typeface="Monotype Corsiva" panose="03010101010201010101" pitchFamily="66" charset="0"/>
              </a:rPr>
              <a:t>Мы «Пятый элемент»,</a:t>
            </a:r>
          </a:p>
          <a:p>
            <a:r>
              <a:rPr lang="ru-RU" sz="4400" i="1" dirty="0" smtClean="0">
                <a:ln>
                  <a:solidFill>
                    <a:srgbClr val="FF0000"/>
                  </a:solidFill>
                </a:ln>
                <a:solidFill>
                  <a:srgbClr val="C00000"/>
                </a:solidFill>
                <a:latin typeface="Monotype Corsiva" panose="03010101010201010101" pitchFamily="66" charset="0"/>
              </a:rPr>
              <a:t>Восьмое чудо света.</a:t>
            </a:r>
          </a:p>
          <a:p>
            <a:r>
              <a:rPr lang="ru-RU" sz="4400" i="1" dirty="0" smtClean="0">
                <a:ln>
                  <a:solidFill>
                    <a:srgbClr val="FF0000"/>
                  </a:solidFill>
                </a:ln>
                <a:solidFill>
                  <a:srgbClr val="C00000"/>
                </a:solidFill>
                <a:latin typeface="Monotype Corsiva" panose="03010101010201010101" pitchFamily="66" charset="0"/>
              </a:rPr>
              <a:t>Мы лучшие из лучших,</a:t>
            </a:r>
          </a:p>
          <a:p>
            <a:r>
              <a:rPr lang="ru-RU" sz="4400" i="1" dirty="0" smtClean="0">
                <a:ln>
                  <a:solidFill>
                    <a:srgbClr val="FF0000"/>
                  </a:solidFill>
                </a:ln>
                <a:solidFill>
                  <a:srgbClr val="C00000"/>
                </a:solidFill>
                <a:latin typeface="Monotype Corsiva" panose="03010101010201010101" pitchFamily="66" charset="0"/>
              </a:rPr>
              <a:t>Узнают все об этом.</a:t>
            </a:r>
            <a:endParaRPr lang="ru-RU" sz="4400" i="1" dirty="0">
              <a:ln>
                <a:solidFill>
                  <a:srgbClr val="FF0000"/>
                </a:solidFill>
              </a:ln>
              <a:solidFill>
                <a:srgbClr val="C0000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3717032"/>
            <a:ext cx="3108475" cy="28824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:\Users\1\Desktop\рамк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«Пельмени»</a:t>
            </a:r>
          </a:p>
        </p:txBody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  <a:p>
            <a:pPr eaLnBrk="1" hangingPunct="1"/>
            <a:endParaRPr lang="ru-RU" dirty="0" smtClean="0"/>
          </a:p>
          <a:p>
            <a:pPr eaLnBrk="1" hangingPunct="1"/>
            <a:r>
              <a:rPr lang="ru-RU" dirty="0" smtClean="0"/>
              <a:t>      Слепить  пельмени и опустить их в</a:t>
            </a:r>
          </a:p>
          <a:p>
            <a:pPr eaLnBrk="1" hangingPunct="1"/>
            <a:r>
              <a:rPr lang="ru-RU" dirty="0" smtClean="0"/>
              <a:t>         кипящую воду.</a:t>
            </a:r>
          </a:p>
          <a:p>
            <a:pPr eaLnBrk="1" hangingPunct="1"/>
            <a:r>
              <a:rPr lang="ru-RU" dirty="0" smtClean="0"/>
              <a:t>         Чья </a:t>
            </a:r>
            <a:r>
              <a:rPr lang="ru-RU" smtClean="0"/>
              <a:t>команда быстрее?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Рисунок 8" descr="роза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0660" name="WordArt 4"/>
          <p:cNvSpPr>
            <a:spLocks noChangeArrowheads="1" noChangeShapeType="1" noTextEdit="1"/>
          </p:cNvSpPr>
          <p:nvPr/>
        </p:nvSpPr>
        <p:spPr bwMode="auto">
          <a:xfrm>
            <a:off x="228600" y="2057400"/>
            <a:ext cx="8915400" cy="2819400"/>
          </a:xfrm>
          <a:prstGeom prst="rect">
            <a:avLst/>
          </a:prstGeom>
        </p:spPr>
        <p:txBody>
          <a:bodyPr wrap="none" fromWordArt="1">
            <a:prstTxWarp prst="textCanUp">
              <a:avLst>
                <a:gd name="adj" fmla="val 85713"/>
              </a:avLst>
            </a:prstTxWarp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kern="10" dirty="0">
                <a:ln w="9525">
                  <a:solidFill>
                    <a:schemeClr val="accent4">
                      <a:lumMod val="75000"/>
                    </a:schemeClr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Monotype Corsiva" pitchFamily="66" charset="0"/>
                <a:cs typeface="Arial"/>
              </a:rPr>
              <a:t>Будьте счастливы, мамы, Земли</a:t>
            </a:r>
            <a:r>
              <a:rPr lang="ru-RU" sz="3600" i="1" kern="10" dirty="0">
                <a:ln w="9525">
                  <a:solidFill>
                    <a:schemeClr val="accent4">
                      <a:lumMod val="75000"/>
                    </a:schemeClr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"/>
                <a:cs typeface="Arial"/>
              </a:rPr>
              <a:t>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16632"/>
            <a:ext cx="8528424" cy="6654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7583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3" name="Rectangle 9"/>
          <p:cNvSpPr>
            <a:spLocks noGrp="1" noChangeArrowheads="1"/>
          </p:cNvSpPr>
          <p:nvPr>
            <p:ph type="title"/>
          </p:nvPr>
        </p:nvSpPr>
        <p:spPr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r>
              <a:rPr lang="ru-RU" altLang="ru-RU" sz="5400" dirty="0" smtClean="0"/>
              <a:t> </a:t>
            </a:r>
            <a:endParaRPr lang="ru-RU" altLang="ru-RU" sz="5400" dirty="0"/>
          </a:p>
        </p:txBody>
      </p:sp>
      <p:pic>
        <p:nvPicPr>
          <p:cNvPr id="6155" name="Picture 11" descr="medved98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236296" y="4581128"/>
            <a:ext cx="1731963" cy="20780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93771" y="714356"/>
            <a:ext cx="55564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solidFill>
                  <a:srgbClr val="C00000"/>
                </a:solidFill>
              </a:rPr>
              <a:t>«Разминка»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8933" y="4222905"/>
            <a:ext cx="1510859" cy="195103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310" y="2802405"/>
            <a:ext cx="1354649" cy="162557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5" y="2924944"/>
            <a:ext cx="1372547" cy="1647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1525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-182346" y="428605"/>
            <a:ext cx="91643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solidFill>
                  <a:srgbClr val="C00000"/>
                </a:solidFill>
              </a:rPr>
              <a:t>«Ты - мне, я – тебе»</a:t>
            </a:r>
            <a:endParaRPr lang="ru-RU" sz="7200" b="1" dirty="0">
              <a:solidFill>
                <a:srgbClr val="C0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4490" y="2564904"/>
            <a:ext cx="5495652" cy="41259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thumb_l_216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88640" y="-381000"/>
            <a:ext cx="10523140" cy="7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6191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404664"/>
            <a:ext cx="8568951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>
                <a:solidFill>
                  <a:srgbClr val="7030A0"/>
                </a:solidFill>
              </a:rPr>
              <a:t>Этот великолепный прыгун способен одним прыжком перепрыгнуть на 912 метров, Наряду со страусом ЭМУ, изображён на </a:t>
            </a:r>
            <a:r>
              <a:rPr lang="ru-RU" sz="4400" dirty="0" smtClean="0">
                <a:solidFill>
                  <a:srgbClr val="7030A0"/>
                </a:solidFill>
              </a:rPr>
              <a:t>гербе Австралии</a:t>
            </a:r>
            <a:r>
              <a:rPr lang="ru-RU" sz="4400" dirty="0">
                <a:solidFill>
                  <a:srgbClr val="7030A0"/>
                </a:solidFill>
              </a:rPr>
              <a:t>. </a:t>
            </a:r>
            <a:endParaRPr lang="en-US" sz="4400" dirty="0" smtClean="0">
              <a:solidFill>
                <a:srgbClr val="7030A0"/>
              </a:solidFill>
            </a:endParaRPr>
          </a:p>
          <a:p>
            <a:r>
              <a:rPr lang="en-US" sz="4400" dirty="0">
                <a:solidFill>
                  <a:srgbClr val="7030A0"/>
                </a:solidFill>
              </a:rPr>
              <a:t> </a:t>
            </a:r>
            <a:r>
              <a:rPr lang="en-US" sz="4400" dirty="0" smtClean="0">
                <a:solidFill>
                  <a:srgbClr val="7030A0"/>
                </a:solidFill>
              </a:rPr>
              <a:t>      </a:t>
            </a:r>
            <a:r>
              <a:rPr lang="ru-RU" sz="4400" dirty="0" smtClean="0">
                <a:solidFill>
                  <a:srgbClr val="7030A0"/>
                </a:solidFill>
              </a:rPr>
              <a:t>Кто </a:t>
            </a:r>
            <a:r>
              <a:rPr lang="ru-RU" sz="4400" dirty="0">
                <a:solidFill>
                  <a:srgbClr val="7030A0"/>
                </a:solidFill>
              </a:rPr>
              <a:t>это?</a:t>
            </a:r>
          </a:p>
          <a:p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4098758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img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04664" y="0"/>
            <a:ext cx="1123324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7366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476672"/>
            <a:ext cx="77768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2835395"/>
            <a:ext cx="756084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476672"/>
            <a:ext cx="777686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FF0000"/>
                </a:solidFill>
              </a:rPr>
              <a:t>Это растение в России завезли при царе  </a:t>
            </a:r>
            <a:r>
              <a:rPr lang="ru-RU" sz="3200" dirty="0" smtClean="0">
                <a:solidFill>
                  <a:srgbClr val="FF0000"/>
                </a:solidFill>
              </a:rPr>
              <a:t>Петра</a:t>
            </a:r>
            <a:r>
              <a:rPr lang="en-US" sz="3200" dirty="0" smtClean="0">
                <a:solidFill>
                  <a:srgbClr val="FF0000"/>
                </a:solidFill>
              </a:rPr>
              <a:t> I/</a:t>
            </a:r>
            <a:r>
              <a:rPr lang="ru-RU" sz="3200" dirty="0" smtClean="0">
                <a:solidFill>
                  <a:srgbClr val="FF0000"/>
                </a:solidFill>
              </a:rPr>
              <a:t> </a:t>
            </a:r>
            <a:r>
              <a:rPr lang="ru-RU" sz="3200" dirty="0">
                <a:solidFill>
                  <a:srgbClr val="FF0000"/>
                </a:solidFill>
              </a:rPr>
              <a:t>Иногда долгое время крестьяне не признавали его в качестве съедобного растения. А знатные люди чаще всего использовали его нежные цветы как украшение. А сегодня мы не представляем себе наш ежедневный и праздничный стол без этого вкусного овоща.</a:t>
            </a:r>
          </a:p>
          <a:p>
            <a:r>
              <a:rPr lang="en-US" sz="3200" dirty="0" smtClean="0">
                <a:solidFill>
                  <a:srgbClr val="FF0000"/>
                </a:solidFill>
              </a:rPr>
              <a:t>                   </a:t>
            </a:r>
            <a:r>
              <a:rPr lang="ru-RU" sz="3200" dirty="0" smtClean="0">
                <a:solidFill>
                  <a:srgbClr val="FF0000"/>
                </a:solidFill>
              </a:rPr>
              <a:t>Что </a:t>
            </a:r>
            <a:r>
              <a:rPr lang="ru-RU" sz="3200" dirty="0">
                <a:solidFill>
                  <a:srgbClr val="FF0000"/>
                </a:solidFill>
              </a:rPr>
              <a:t>это за овощ?</a:t>
            </a:r>
          </a:p>
        </p:txBody>
      </p:sp>
    </p:spTree>
    <p:extLst>
      <p:ext uri="{BB962C8B-B14F-4D97-AF65-F5344CB8AC3E}">
        <p14:creationId xmlns:p14="http://schemas.microsoft.com/office/powerpoint/2010/main" val="3298424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459</TotalTime>
  <Words>400</Words>
  <Application>Microsoft Office PowerPoint</Application>
  <PresentationFormat>Экран (4:3)</PresentationFormat>
  <Paragraphs>92</Paragraphs>
  <Slides>32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Тема Office</vt:lpstr>
      <vt:lpstr>Счастливый  случай</vt:lpstr>
      <vt:lpstr>Презентация PowerPoint</vt:lpstr>
      <vt:lpstr>Презентация PowerPoint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«Пельмени»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Helen</dc:creator>
  <cp:lastModifiedBy>1</cp:lastModifiedBy>
  <cp:revision>83</cp:revision>
  <dcterms:created xsi:type="dcterms:W3CDTF">2012-04-20T10:45:08Z</dcterms:created>
  <dcterms:modified xsi:type="dcterms:W3CDTF">2018-02-21T18:02:24Z</dcterms:modified>
</cp:coreProperties>
</file>