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4"/>
  </p:notesMasterIdLst>
  <p:sldIdLst>
    <p:sldId id="315" r:id="rId2"/>
    <p:sldId id="311" r:id="rId3"/>
    <p:sldId id="297" r:id="rId4"/>
    <p:sldId id="262" r:id="rId5"/>
    <p:sldId id="316" r:id="rId6"/>
    <p:sldId id="261" r:id="rId7"/>
    <p:sldId id="304" r:id="rId8"/>
    <p:sldId id="303" r:id="rId9"/>
    <p:sldId id="276" r:id="rId10"/>
    <p:sldId id="284" r:id="rId11"/>
    <p:sldId id="293" r:id="rId12"/>
    <p:sldId id="281" r:id="rId13"/>
    <p:sldId id="277" r:id="rId14"/>
    <p:sldId id="301" r:id="rId15"/>
    <p:sldId id="286" r:id="rId16"/>
    <p:sldId id="287" r:id="rId17"/>
    <p:sldId id="285" r:id="rId18"/>
    <p:sldId id="288" r:id="rId19"/>
    <p:sldId id="317" r:id="rId20"/>
    <p:sldId id="305" r:id="rId21"/>
    <p:sldId id="300" r:id="rId22"/>
    <p:sldId id="30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58" autoAdjust="0"/>
    <p:restoredTop sz="75132" autoAdjust="0"/>
  </p:normalViewPr>
  <p:slideViewPr>
    <p:cSldViewPr>
      <p:cViewPr varScale="1">
        <p:scale>
          <a:sx n="80" d="100"/>
          <a:sy n="80" d="100"/>
        </p:scale>
        <p:origin x="8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7B283F-4D29-4B97-91D4-599E8766F893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8AD1AC-6BF4-4E16-AE1F-D93397B148D6}" type="pres">
      <dgm:prSet presAssocID="{EE7B283F-4D29-4B97-91D4-599E8766F89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24FE0735-9F52-4D6D-9A03-BF53AB6E8EA2}" type="presOf" srcId="{EE7B283F-4D29-4B97-91D4-599E8766F893}" destId="{EB8AD1AC-6BF4-4E16-AE1F-D93397B148D6}" srcOrd="0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85EBE-61DF-49DA-B1EC-6AED53E7332F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3DC2E-9B53-4E7F-AAA6-490ACDEF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823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B22C-E8AE-4C5E-9B3A-0F5D6ACF171B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968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B22C-E8AE-4C5E-9B3A-0F5D6ACF171B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749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B22C-E8AE-4C5E-9B3A-0F5D6ACF171B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946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B22C-E8AE-4C5E-9B3A-0F5D6ACF171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577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B22C-E8AE-4C5E-9B3A-0F5D6ACF171B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343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25BC70F-925C-4557-8756-351D50F4BBB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C37DC00-1AC4-4472-87B0-CDF81FE23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artinkin.net/uploads/posts/2021-01/1610844255_23-p-foni-detyam-dlya-prezentatsii-po-literatur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76" y="-27433"/>
            <a:ext cx="9180576" cy="688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463554"/>
            <a:ext cx="46085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Государственное Бюджетное    </a:t>
            </a:r>
          </a:p>
          <a:p>
            <a:r>
              <a:rPr lang="ru-RU" dirty="0" smtClean="0"/>
              <a:t>  Образовательное Учреждение</a:t>
            </a:r>
          </a:p>
          <a:p>
            <a:r>
              <a:rPr lang="ru-RU" dirty="0" smtClean="0"/>
              <a:t>      «</a:t>
            </a:r>
            <a:r>
              <a:rPr lang="ru-RU" dirty="0" err="1" smtClean="0"/>
              <a:t>Углегорская</a:t>
            </a:r>
            <a:r>
              <a:rPr lang="ru-RU" dirty="0" smtClean="0"/>
              <a:t> СШИ №6»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  </a:t>
            </a:r>
            <a:r>
              <a:rPr lang="ru-RU" sz="2800" dirty="0" smtClean="0"/>
              <a:t>Портфолио</a:t>
            </a:r>
          </a:p>
          <a:p>
            <a:r>
              <a:rPr lang="ru-RU" dirty="0" smtClean="0"/>
              <a:t>Учителя начальных классов</a:t>
            </a:r>
          </a:p>
          <a:p>
            <a:r>
              <a:rPr lang="ru-RU" dirty="0" smtClean="0"/>
              <a:t>Фоминой Надежды Александровны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42338" y="550985"/>
            <a:ext cx="40324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Мое педагогическое кредо</a:t>
            </a:r>
            <a:r>
              <a:rPr lang="ru-RU" dirty="0" smtClean="0"/>
              <a:t>:</a:t>
            </a:r>
          </a:p>
          <a:p>
            <a:r>
              <a:rPr lang="ru-RU" dirty="0" smtClean="0"/>
              <a:t>« Надо любить то,</a:t>
            </a:r>
          </a:p>
          <a:p>
            <a:r>
              <a:rPr lang="ru-RU" dirty="0"/>
              <a:t> </a:t>
            </a:r>
            <a:r>
              <a:rPr lang="ru-RU" dirty="0" smtClean="0"/>
              <a:t>  Что вы делаете,</a:t>
            </a:r>
          </a:p>
          <a:p>
            <a:r>
              <a:rPr lang="ru-RU" dirty="0"/>
              <a:t> </a:t>
            </a:r>
            <a:r>
              <a:rPr lang="ru-RU" dirty="0" smtClean="0"/>
              <a:t>  Надо делать то,</a:t>
            </a:r>
          </a:p>
          <a:p>
            <a:r>
              <a:rPr lang="ru-RU" dirty="0"/>
              <a:t> </a:t>
            </a:r>
            <a:r>
              <a:rPr lang="ru-RU" dirty="0" smtClean="0"/>
              <a:t>  Что вы любите  »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</a:t>
            </a:r>
            <a:r>
              <a:rPr lang="ru-RU" dirty="0" err="1" smtClean="0"/>
              <a:t>Рэй</a:t>
            </a:r>
            <a:r>
              <a:rPr lang="ru-RU" dirty="0" smtClean="0"/>
              <a:t> </a:t>
            </a:r>
            <a:r>
              <a:rPr lang="ru-RU" dirty="0" err="1" smtClean="0"/>
              <a:t>Брэдбери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373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7920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 flipV="1">
            <a:off x="323528" y="188640"/>
            <a:ext cx="7820372" cy="59715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cs typeface="Aharoni" panose="02010803020104030203" pitchFamily="2" charset="-79"/>
              </a:rPr>
              <a:t> 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09" y="666242"/>
            <a:ext cx="7748364" cy="765930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Принимала участие в составлении примерных адаптированных образовательных программ по всем учебным предметам для слабовидящих обучающихся 1-4 классов в 2019г.</a:t>
            </a:r>
          </a:p>
          <a:p>
            <a:pPr marL="304800" lvl="0" indent="-304800">
              <a:lnSpc>
                <a:spcPct val="120000"/>
              </a:lnSpc>
              <a:buClr>
                <a:srgbClr val="31B6FD"/>
              </a:buClr>
            </a:pPr>
            <a:r>
              <a:rPr lang="ru-RU" sz="2400" b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Разрабатывала и внедряла в практическую деятельность работы учителей начальных классов карточки и </a:t>
            </a:r>
            <a:r>
              <a:rPr lang="ru-RU" sz="2400" b="1" dirty="0" err="1" smtClean="0">
                <a:solidFill>
                  <a:srgbClr val="073E87"/>
                </a:solidFill>
                <a:latin typeface="Times New Roman"/>
                <a:ea typeface="Times New Roman"/>
              </a:rPr>
              <a:t>перфокарточки</a:t>
            </a:r>
            <a:r>
              <a:rPr lang="ru-RU" sz="2400" b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 для индивидуального и дифференцированного  подхода  на уроках с целью повышения качества знаний обучающихся.                                                      </a:t>
            </a:r>
          </a:p>
          <a:p>
            <a:pPr marL="304800" lvl="0" indent="-304800">
              <a:lnSpc>
                <a:spcPct val="120000"/>
              </a:lnSpc>
              <a:buClr>
                <a:srgbClr val="31B6FD"/>
              </a:buClr>
            </a:pPr>
            <a:r>
              <a:rPr lang="ru-RU" sz="2400" b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Организовала ежегодные  школьные выставки творческих идей и методических находок, применяемых в нашей работе. </a:t>
            </a:r>
            <a:endParaRPr lang="ru-RU" sz="2400" b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04800" lvl="0" indent="-304800">
              <a:lnSpc>
                <a:spcPct val="120000"/>
              </a:lnSpc>
              <a:buClr>
                <a:srgbClr val="31B6FD"/>
              </a:buClr>
            </a:pPr>
            <a:r>
              <a:rPr lang="ru-RU" sz="2400" b="1" i="1" dirty="0" smtClean="0">
                <a:solidFill>
                  <a:srgbClr val="073E87"/>
                </a:solidFill>
                <a:latin typeface="Times New Roman"/>
                <a:ea typeface="Times New Roman"/>
              </a:rPr>
              <a:t>Участвую в публикации своих работ и с интересом изучаю и внедряю опыт работы  коллег школ России.  </a:t>
            </a:r>
            <a:endParaRPr lang="ru-RU" sz="2400" b="1" i="1" dirty="0">
              <a:solidFill>
                <a:srgbClr val="073E87"/>
              </a:solidFill>
              <a:latin typeface="Times New Roman"/>
              <a:ea typeface="Times New Roman"/>
            </a:endParaRPr>
          </a:p>
          <a:p>
            <a:pPr marL="304800" lvl="0" indent="-304800">
              <a:lnSpc>
                <a:spcPct val="120000"/>
              </a:lnSpc>
              <a:buClr>
                <a:srgbClr val="31B6FD"/>
              </a:buClr>
            </a:pPr>
            <a:r>
              <a:rPr lang="ru-RU" sz="2400" dirty="0" smtClean="0">
                <a:solidFill>
                  <a:srgbClr val="073E87"/>
                </a:solidFill>
                <a:latin typeface="Times New Roman"/>
                <a:ea typeface="Times New Roman"/>
              </a:rPr>
              <a:t>   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88640"/>
            <a:ext cx="7962108" cy="109722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98924"/>
            <a:ext cx="7992888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  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0" y="908720"/>
            <a:ext cx="3136250" cy="47354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46" y="1412776"/>
            <a:ext cx="2664296" cy="4735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42" y="1942100"/>
            <a:ext cx="2684910" cy="49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49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1538" y="214290"/>
            <a:ext cx="707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024"/>
            <a:ext cx="3139226" cy="46531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592" y="0"/>
            <a:ext cx="4982308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" y="548680"/>
            <a:ext cx="2827801" cy="434258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764704"/>
            <a:ext cx="3240360" cy="47453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252" y="1196752"/>
            <a:ext cx="3016868" cy="4149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714488"/>
            <a:ext cx="7072362" cy="2214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</a:rPr>
              <a:t>Учебно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 – методическая деятельность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2950" name="Picture 6" descr="https://encrypted-tbn3.gstatic.com/images?q=tbn:ANd9GcTyqq7ifnZooRcdoBNBBsArd5xhUiuCM2jblkj2fZEigP6LVsT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667248"/>
            <a:ext cx="2428892" cy="2190752"/>
          </a:xfrm>
          <a:prstGeom prst="rect">
            <a:avLst/>
          </a:prstGeom>
          <a:noFill/>
        </p:spPr>
      </p:pic>
      <p:pic>
        <p:nvPicPr>
          <p:cNvPr id="82952" name="Picture 8" descr="http://www.klaster-plus.ua/uploads/RTEmagicC_obrazovanie_001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" y="3350364"/>
            <a:ext cx="2143108" cy="2000264"/>
          </a:xfrm>
          <a:prstGeom prst="rect">
            <a:avLst/>
          </a:prstGeom>
          <a:noFill/>
        </p:spPr>
      </p:pic>
      <p:pic>
        <p:nvPicPr>
          <p:cNvPr id="7" name="Picture 2" descr="http://razigrushki.ru/wp-content/uploads/2012/02/owl-readin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3802"/>
            <a:ext cx="2357421" cy="17148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60648"/>
            <a:ext cx="8856984" cy="93610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Для оценки результатов </a:t>
            </a:r>
            <a:r>
              <a:rPr lang="ru-RU" sz="2400" b="1" dirty="0" smtClean="0">
                <a:solidFill>
                  <a:srgbClr val="7030A0"/>
                </a:solidFill>
              </a:rPr>
              <a:t>развития и обучения использую </a:t>
            </a:r>
            <a:r>
              <a:rPr lang="ru-RU" sz="2400" b="1" dirty="0">
                <a:solidFill>
                  <a:srgbClr val="7030A0"/>
                </a:solidFill>
              </a:rPr>
              <a:t>виды </a:t>
            </a:r>
            <a:r>
              <a:rPr lang="ru-RU" sz="2400" b="1" dirty="0" smtClean="0">
                <a:solidFill>
                  <a:srgbClr val="7030A0"/>
                </a:solidFill>
              </a:rPr>
              <a:t>диагностик: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556792"/>
            <a:ext cx="7929618" cy="5040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Карта здоровья обучающихся</a:t>
            </a:r>
            <a:endParaRPr lang="ru-RU" sz="19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900" dirty="0" smtClean="0"/>
              <a:t>    </a:t>
            </a:r>
            <a:r>
              <a:rPr lang="ru-RU" sz="1900" b="1" dirty="0" smtClean="0"/>
              <a:t>Цель</a:t>
            </a:r>
            <a:r>
              <a:rPr lang="ru-RU" sz="1900" b="1" dirty="0"/>
              <a:t>:</a:t>
            </a:r>
            <a:r>
              <a:rPr lang="ru-RU" sz="1900" dirty="0"/>
              <a:t> определить степень </a:t>
            </a:r>
            <a:r>
              <a:rPr lang="ru-RU" sz="1900" dirty="0" smtClean="0"/>
              <a:t> зрительной, физической, психической нагрузки обучающихся на уроках и  в своём  детском коллективе.</a:t>
            </a:r>
          </a:p>
          <a:p>
            <a:pPr marL="0" indent="0">
              <a:buNone/>
            </a:pPr>
            <a:endParaRPr lang="ru-RU" sz="19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  <a:r>
              <a:rPr lang="ru-RU" sz="1900" b="1" dirty="0">
                <a:solidFill>
                  <a:schemeClr val="accent4">
                    <a:lumMod val="50000"/>
                  </a:schemeClr>
                </a:solidFill>
              </a:rPr>
              <a:t> Социометрия</a:t>
            </a:r>
          </a:p>
          <a:p>
            <a:pPr marL="0" indent="0">
              <a:buNone/>
            </a:pPr>
            <a:r>
              <a:rPr lang="ru-RU" sz="1900" b="1" dirty="0" smtClean="0"/>
              <a:t>Цель: </a:t>
            </a:r>
            <a:r>
              <a:rPr lang="ru-RU" sz="1900" dirty="0"/>
              <a:t>выявление лидеров, принимаемых воспитанников </a:t>
            </a:r>
            <a:r>
              <a:rPr lang="ru-RU" sz="1900" dirty="0" smtClean="0"/>
              <a:t>и изгоев.</a:t>
            </a:r>
          </a:p>
          <a:p>
            <a:pPr marL="0" indent="0">
              <a:buNone/>
            </a:pPr>
            <a:r>
              <a:rPr lang="ru-RU" sz="1900" dirty="0"/>
              <a:t>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b="1" dirty="0">
                <a:solidFill>
                  <a:srgbClr val="00B050"/>
                </a:solidFill>
              </a:rPr>
              <a:t> </a:t>
            </a:r>
            <a:r>
              <a:rPr lang="ru-RU" sz="1800" b="1" dirty="0" smtClean="0">
                <a:solidFill>
                  <a:srgbClr val="00B050"/>
                </a:solidFill>
              </a:rPr>
              <a:t>3</a:t>
            </a:r>
            <a:r>
              <a:rPr lang="ru-RU" sz="1800" b="1" dirty="0">
                <a:solidFill>
                  <a:srgbClr val="00B050"/>
                </a:solidFill>
              </a:rPr>
              <a:t>.</a:t>
            </a:r>
            <a:r>
              <a:rPr lang="ru-RU" sz="1900" b="1" dirty="0">
                <a:solidFill>
                  <a:srgbClr val="00B050"/>
                </a:solidFill>
              </a:rPr>
              <a:t> Диагностика </a:t>
            </a:r>
            <a:r>
              <a:rPr lang="ru-RU" sz="1900" b="1" dirty="0" smtClean="0">
                <a:solidFill>
                  <a:srgbClr val="00B050"/>
                </a:solidFill>
              </a:rPr>
              <a:t>уровня сформированности воспитательных</a:t>
            </a: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B050"/>
                </a:solidFill>
              </a:rPr>
              <a:t>     компетенций обучающихся.</a:t>
            </a:r>
            <a:endParaRPr lang="ru-RU" sz="1900" i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1900" b="1" dirty="0" smtClean="0"/>
              <a:t>Цель</a:t>
            </a:r>
            <a:r>
              <a:rPr lang="ru-RU" sz="1900" dirty="0" smtClean="0"/>
              <a:t> формирование </a:t>
            </a:r>
            <a:r>
              <a:rPr lang="ru-RU" sz="1900" dirty="0"/>
              <a:t>коммуникативной, </a:t>
            </a:r>
            <a:r>
              <a:rPr lang="ru-RU" sz="1900" dirty="0" smtClean="0"/>
              <a:t>этической, социальной</a:t>
            </a:r>
            <a:r>
              <a:rPr lang="ru-RU" sz="1900" dirty="0"/>
              <a:t>, гражданской </a:t>
            </a:r>
            <a:r>
              <a:rPr lang="ru-RU" sz="1900" dirty="0" smtClean="0"/>
              <a:t>компетентности обучающихся.                      .</a:t>
            </a:r>
            <a:endParaRPr lang="ru-RU" sz="1900" dirty="0"/>
          </a:p>
          <a:p>
            <a:pPr marL="0" indent="0">
              <a:buNone/>
            </a:pPr>
            <a:r>
              <a:rPr lang="ru-RU" b="1" dirty="0" smtClean="0"/>
              <a:t>  </a:t>
            </a:r>
            <a:r>
              <a:rPr lang="ru-RU" sz="1800" b="1" dirty="0" smtClean="0"/>
              <a:t>4.Педагогическая диагностика      </a:t>
            </a:r>
          </a:p>
          <a:p>
            <a:pPr marL="0" indent="0">
              <a:buNone/>
            </a:pPr>
            <a:r>
              <a:rPr lang="ru-RU" sz="1800" b="1" dirty="0" smtClean="0"/>
              <a:t>Цель: изучение личности, индивидуального и </a:t>
            </a:r>
            <a:r>
              <a:rPr lang="ru-RU" sz="1800" b="1" dirty="0" err="1" smtClean="0"/>
              <a:t>дифференциро</a:t>
            </a:r>
            <a:r>
              <a:rPr lang="ru-RU" sz="1800" b="1" dirty="0" smtClean="0"/>
              <a:t>-ванного подхода в процессе обучения и воспитания.</a:t>
            </a:r>
            <a:endParaRPr lang="ru-RU" sz="1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435280" cy="576064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2400" b="1" kern="1200" cap="small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j-ea"/>
                <a:cs typeface="+mj-cs"/>
              </a:rPr>
              <a:t>Работа в методическом объединении. 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50530" name="Picture 2" descr="http://mosi.ru/sites/default/files/ead-s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3152" y="2204864"/>
            <a:ext cx="3635896" cy="33026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" y="764932"/>
            <a:ext cx="548295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С 2017г.являюсь руководителем методического объединения начальных классов</a:t>
            </a:r>
            <a:r>
              <a:rPr lang="ru-RU" b="1" dirty="0" smtClean="0"/>
              <a:t>.</a:t>
            </a:r>
          </a:p>
          <a:p>
            <a:r>
              <a:rPr lang="ru-RU" sz="2000" dirty="0" smtClean="0"/>
              <a:t>Выступление на М/О учителей и педсоветах с докладами: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«Модернизация  учебно-воспитательного  процесса на основе современных педагогических технологий, с учётом особенностей развития обучающихся»  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 Современный урок в системе образования»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»Эффективность коррекционной работы с обучающимися»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«Систематически проводим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взаимопосещения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уроков с последующим обсуждением и анализом»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»Проводим мастер-классы и ежегодные выставки дидактического материала, изготовленные каждым педагогом за год.»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5" y="3768726"/>
            <a:ext cx="6786610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4" y="854484"/>
            <a:ext cx="7277401" cy="6003516"/>
          </a:xfrm>
        </p:spPr>
      </p:pic>
      <p:sp>
        <p:nvSpPr>
          <p:cNvPr id="2" name="TextBox 1"/>
          <p:cNvSpPr txBox="1"/>
          <p:nvPr/>
        </p:nvSpPr>
        <p:spPr>
          <a:xfrm>
            <a:off x="413508" y="188640"/>
            <a:ext cx="8388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Заседание методического объединения учителей начальных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6572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2036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1340768"/>
            <a:ext cx="3657600" cy="4907632"/>
          </a:xfrm>
        </p:spPr>
        <p:txBody>
          <a:bodyPr/>
          <a:lstStyle/>
          <a:p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 </a:t>
            </a:r>
          </a:p>
          <a:p>
            <a:pPr marL="0" lvl="0" indent="0">
              <a:buNone/>
            </a:pPr>
            <a:r>
              <a:rPr lang="ru-RU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0" y="0"/>
            <a:ext cx="8143900" cy="6858000"/>
          </a:xfrm>
        </p:spPr>
        <p:txBody>
          <a:bodyPr>
            <a:normAutofit fontScale="25000" lnSpcReduction="20000"/>
          </a:bodyPr>
          <a:lstStyle/>
          <a:p>
            <a:pPr lvl="6" algn="ctr">
              <a:lnSpc>
                <a:spcPct val="150000"/>
              </a:lnSpc>
              <a:buNone/>
            </a:pPr>
            <a:r>
              <a:rPr lang="ru-RU" sz="5600" b="1" dirty="0" smtClean="0">
                <a:solidFill>
                  <a:srgbClr val="333399"/>
                </a:solidFill>
                <a:latin typeface="Times New Roman"/>
                <a:ea typeface="Times New Roman"/>
              </a:rPr>
              <a:t> </a:t>
            </a:r>
            <a:endParaRPr lang="ru-RU" sz="5600" dirty="0">
              <a:latin typeface="Times New Roman"/>
              <a:ea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000" b="1" dirty="0" smtClean="0">
                <a:solidFill>
                  <a:srgbClr val="333399"/>
                </a:solidFill>
                <a:latin typeface="Times New Roman"/>
                <a:ea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000" b="1" dirty="0" smtClean="0">
                <a:solidFill>
                  <a:srgbClr val="333399"/>
                </a:solidFill>
                <a:latin typeface="Times New Roman"/>
                <a:ea typeface="Times New Roman"/>
              </a:rPr>
              <a:t>        Оформлена исследовательская работа, имевшая выход на       внеклассные  и внешкольные мероприятия .   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8000" b="1" dirty="0" smtClean="0">
                <a:solidFill>
                  <a:srgbClr val="333399"/>
                </a:solidFill>
                <a:latin typeface="Times New Roman"/>
                <a:ea typeface="Times New Roman"/>
              </a:rPr>
              <a:t>Тема</a:t>
            </a:r>
            <a:r>
              <a:rPr lang="ru-RU" sz="4800" b="1" dirty="0" smtClean="0">
                <a:solidFill>
                  <a:srgbClr val="333399"/>
                </a:solidFill>
                <a:latin typeface="Times New Roman"/>
                <a:ea typeface="Times New Roman"/>
              </a:rPr>
              <a:t>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 </a:t>
            </a:r>
            <a:r>
              <a:rPr lang="ru-RU" sz="64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Работа, посвящённая празднованию  Дня победы в В.О. войне;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64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                              В рамках проекта «Детство опаленное войной» 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64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                              Подготовлена презентация  и школьный стенд -                                                                    </a:t>
            </a:r>
            <a:r>
              <a:rPr lang="ru-RU" sz="72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.                              «Поклонимся великим тем годам…»  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56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            «В моей семье служили в армии» - оформила альбом к дню Защитника отечества.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56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56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          </a:t>
            </a:r>
          </a:p>
          <a:p>
            <a:pPr marL="0" indent="25200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5600" b="1" i="1" dirty="0" smtClean="0">
                <a:solidFill>
                  <a:srgbClr val="008080"/>
                </a:solidFill>
                <a:latin typeface="Times New Roman"/>
                <a:ea typeface="Times New Roman"/>
              </a:rPr>
              <a:t> </a:t>
            </a:r>
            <a:endParaRPr lang="ru-RU" sz="5600" dirty="0">
              <a:latin typeface="Times New Roman"/>
              <a:ea typeface="Times New Roman"/>
            </a:endParaRPr>
          </a:p>
          <a:p>
            <a:pPr marL="0" indent="252000">
              <a:lnSpc>
                <a:spcPct val="150000"/>
              </a:lnSpc>
              <a:spcAft>
                <a:spcPts val="0"/>
              </a:spcAft>
              <a:buNone/>
            </a:pPr>
            <a:endParaRPr lang="ru-RU" sz="5600" dirty="0">
              <a:latin typeface="Times New Roman"/>
              <a:ea typeface="Times New Roman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dirty="0">
                <a:solidFill>
                  <a:srgbClr val="800000"/>
                </a:solidFill>
                <a:latin typeface="Times New Roman"/>
                <a:ea typeface="Times New Roman"/>
              </a:rPr>
              <a:t> </a:t>
            </a:r>
            <a:endParaRPr lang="ru-RU" sz="5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Выставки Дидактического материала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4350" y="1042442"/>
            <a:ext cx="3086100" cy="41148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64700" y="3130674"/>
            <a:ext cx="3086100" cy="4114800"/>
          </a:xfrm>
        </p:spPr>
      </p:pic>
    </p:spTree>
    <p:extLst>
      <p:ext uri="{BB962C8B-B14F-4D97-AF65-F5344CB8AC3E}">
        <p14:creationId xmlns:p14="http://schemas.microsoft.com/office/powerpoint/2010/main" val="299541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F:\1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84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35896" y="2895488"/>
            <a:ext cx="4366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Фомина Надежда Александровна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4062922"/>
            <a:ext cx="4143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        Должность: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Учитель начальных классов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13032" y="1135252"/>
            <a:ext cx="4143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Образовательное учреждение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r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Государственное бюджетное образовательное учреждение   «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Углегорская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специальная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школа-интернат №6»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135252"/>
            <a:ext cx="2280275" cy="27193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58" y="926980"/>
            <a:ext cx="7138197" cy="5904656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921787" y="116633"/>
            <a:ext cx="6074725" cy="8103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Оформление школьного стенда учителями начальных классов</a:t>
            </a:r>
            <a:endParaRPr lang="ru-RU" dirty="0"/>
          </a:p>
        </p:txBody>
      </p:sp>
      <p:pic>
        <p:nvPicPr>
          <p:cNvPr id="6" name="Picture 4" descr="http://img.inforico.com.ua/a/obuchenie-gostinichno-turisticheskomu-biznesu-v-izraile.-studencheskiy-tur-v-g.eylat--9191-1338413068472711-6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11" y="116632"/>
            <a:ext cx="1847864" cy="176452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628" y="571481"/>
            <a:ext cx="27146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15537" y="428604"/>
            <a:ext cx="2776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3"/>
          <p:cNvSpPr txBox="1">
            <a:spLocks/>
          </p:cNvSpPr>
          <p:nvPr/>
        </p:nvSpPr>
        <p:spPr>
          <a:xfrm>
            <a:off x="4427984" y="1484784"/>
            <a:ext cx="3440385" cy="18112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58724109"/>
              </p:ext>
            </p:extLst>
          </p:nvPr>
        </p:nvGraphicFramePr>
        <p:xfrm>
          <a:off x="971600" y="1700808"/>
          <a:ext cx="6984776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41784"/>
            <a:ext cx="7242048" cy="638944"/>
          </a:xfrm>
        </p:spPr>
        <p:txBody>
          <a:bodyPr/>
          <a:lstStyle/>
          <a:p>
            <a:r>
              <a:rPr lang="ru-RU" sz="1600" dirty="0" smtClean="0"/>
              <a:t>Фрагменты</a:t>
            </a:r>
            <a:r>
              <a:rPr lang="ru-RU" dirty="0" smtClean="0"/>
              <a:t> </a:t>
            </a:r>
            <a:r>
              <a:rPr lang="ru-RU" sz="1600" dirty="0" smtClean="0"/>
              <a:t>открытого мероприятия по гражданской обороне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98" y="1487555"/>
            <a:ext cx="4495400" cy="4680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67" y="1836723"/>
            <a:ext cx="3322712" cy="398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12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2728"/>
          </a:xfrm>
        </p:spPr>
        <p:txBody>
          <a:bodyPr>
            <a:normAutofit/>
          </a:bodyPr>
          <a:lstStyle/>
          <a:p>
            <a:r>
              <a:rPr lang="ru-RU" dirty="0"/>
              <a:t>Информационные ресурсы: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7920880" cy="5256584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Aharoni"/>
                <a:ea typeface="Calibri"/>
                <a:cs typeface="Times New Roman"/>
              </a:rPr>
              <a:t>1</a:t>
            </a:r>
            <a:r>
              <a:rPr lang="ru-RU" dirty="0">
                <a:latin typeface="Aharoni"/>
                <a:ea typeface="Calibri"/>
                <a:cs typeface="Times New Roman"/>
              </a:rPr>
              <a:t>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Худенко Е.Д</a:t>
            </a:r>
            <a:r>
              <a:rPr lang="ru-RU" dirty="0">
                <a:latin typeface="Aharoni"/>
                <a:ea typeface="Calibri"/>
                <a:cs typeface="Times New Roman"/>
              </a:rPr>
              <a:t>., Гаврилычева Г.Ф.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Организация </a:t>
            </a:r>
            <a:r>
              <a:rPr lang="ru-RU" dirty="0">
                <a:latin typeface="Aharoni"/>
                <a:ea typeface="Calibri"/>
                <a:cs typeface="Times New Roman"/>
              </a:rPr>
              <a:t>и планирование воспитательной работы в специальной (коррекционной) школе-интернате, детском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доме </a:t>
            </a:r>
            <a:r>
              <a:rPr lang="ru-RU" dirty="0">
                <a:latin typeface="Aharoni"/>
                <a:ea typeface="Calibri"/>
                <a:cs typeface="Times New Roman"/>
              </a:rPr>
              <a:t>-  АРКТИ, 2007 год;</a:t>
            </a:r>
            <a:endParaRPr lang="ru-RU" sz="1800" dirty="0">
              <a:latin typeface="Aharon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Aharoni"/>
                <a:ea typeface="Calibri"/>
                <a:cs typeface="Times New Roman"/>
              </a:rPr>
              <a:t>2</a:t>
            </a:r>
            <a:r>
              <a:rPr lang="ru-RU" dirty="0">
                <a:latin typeface="Aharoni"/>
                <a:ea typeface="Calibri"/>
                <a:cs typeface="Times New Roman"/>
              </a:rPr>
              <a:t>. Селевко Г.К.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Современные </a:t>
            </a:r>
            <a:r>
              <a:rPr lang="ru-RU" dirty="0">
                <a:latin typeface="Aharoni"/>
                <a:ea typeface="Calibri"/>
                <a:cs typeface="Times New Roman"/>
              </a:rPr>
              <a:t>образовательные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технологии </a:t>
            </a:r>
            <a:r>
              <a:rPr lang="ru-RU" dirty="0">
                <a:latin typeface="Aharoni"/>
                <a:ea typeface="Calibri"/>
                <a:cs typeface="Times New Roman"/>
              </a:rPr>
              <a:t>-  М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., </a:t>
            </a:r>
            <a:r>
              <a:rPr lang="ru-RU" dirty="0">
                <a:latin typeface="Aharoni"/>
                <a:ea typeface="Calibri"/>
                <a:cs typeface="Times New Roman"/>
              </a:rPr>
              <a:t>Народное образование 1998 год;</a:t>
            </a:r>
            <a:endParaRPr lang="ru-RU" sz="1800" dirty="0">
              <a:latin typeface="Aharon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Aharoni"/>
                <a:ea typeface="Calibri"/>
                <a:cs typeface="Times New Roman"/>
              </a:rPr>
              <a:t>3</a:t>
            </a:r>
            <a:r>
              <a:rPr lang="ru-RU" dirty="0">
                <a:latin typeface="Aharoni"/>
                <a:ea typeface="Calibri"/>
                <a:cs typeface="Times New Roman"/>
              </a:rPr>
              <a:t>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Селевко Г</a:t>
            </a:r>
            <a:r>
              <a:rPr lang="ru-RU" dirty="0">
                <a:latin typeface="Aharoni"/>
                <a:ea typeface="Calibri"/>
                <a:cs typeface="Times New Roman"/>
              </a:rPr>
              <a:t>. К.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Игровые </a:t>
            </a:r>
            <a:r>
              <a:rPr lang="ru-RU" dirty="0">
                <a:latin typeface="Aharoni"/>
                <a:ea typeface="Calibri"/>
                <a:cs typeface="Times New Roman"/>
              </a:rPr>
              <a:t>методы коррекции школьной не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успешности -</a:t>
            </a:r>
            <a:r>
              <a:rPr lang="ru-RU" dirty="0">
                <a:latin typeface="Aharoni"/>
                <a:ea typeface="Calibri"/>
                <a:cs typeface="Times New Roman"/>
              </a:rPr>
              <a:t>	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Арсенал </a:t>
            </a:r>
            <a:r>
              <a:rPr lang="ru-RU" dirty="0">
                <a:latin typeface="Aharoni"/>
                <a:ea typeface="Calibri"/>
                <a:cs typeface="Times New Roman"/>
              </a:rPr>
              <a:t>образования, 2008 год;</a:t>
            </a:r>
            <a:endParaRPr lang="ru-RU" sz="1800" dirty="0">
              <a:latin typeface="Aharon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Aharoni"/>
                <a:ea typeface="Calibri"/>
                <a:cs typeface="Times New Roman"/>
              </a:rPr>
              <a:t>4</a:t>
            </a:r>
            <a:r>
              <a:rPr lang="ru-RU" dirty="0">
                <a:latin typeface="Aharoni"/>
                <a:ea typeface="Calibri"/>
                <a:cs typeface="Times New Roman"/>
              </a:rPr>
              <a:t>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Немов Р.С</a:t>
            </a:r>
            <a:r>
              <a:rPr lang="ru-RU" dirty="0">
                <a:latin typeface="Aharoni"/>
                <a:ea typeface="Calibri"/>
                <a:cs typeface="Times New Roman"/>
              </a:rPr>
              <a:t>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Практическая психология </a:t>
            </a:r>
            <a:r>
              <a:rPr lang="ru-RU" dirty="0">
                <a:latin typeface="Aharoni"/>
                <a:ea typeface="Calibri"/>
                <a:cs typeface="Times New Roman"/>
              </a:rPr>
              <a:t>- Гуманитарное изд. центр "ВЛАДОС", 1998 год;</a:t>
            </a:r>
            <a:endParaRPr lang="ru-RU" sz="1800" dirty="0">
              <a:latin typeface="Aharon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Aharoni"/>
                <a:ea typeface="Calibri"/>
                <a:cs typeface="Times New Roman"/>
              </a:rPr>
              <a:t>5</a:t>
            </a:r>
            <a:r>
              <a:rPr lang="ru-RU" dirty="0">
                <a:latin typeface="Aharoni"/>
                <a:ea typeface="Calibri"/>
                <a:cs typeface="Times New Roman"/>
              </a:rPr>
              <a:t>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Федоренко Л</a:t>
            </a:r>
            <a:r>
              <a:rPr lang="ru-RU" dirty="0">
                <a:latin typeface="Aharoni"/>
                <a:ea typeface="Calibri"/>
                <a:cs typeface="Times New Roman"/>
              </a:rPr>
              <a:t>. Г.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Психология </a:t>
            </a:r>
            <a:r>
              <a:rPr lang="ru-RU" dirty="0">
                <a:latin typeface="Aharoni"/>
                <a:ea typeface="Calibri"/>
                <a:cs typeface="Times New Roman"/>
              </a:rPr>
              <a:t>здоровья в условиях 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школы </a:t>
            </a:r>
            <a:r>
              <a:rPr lang="ru-RU" dirty="0">
                <a:latin typeface="Aharoni"/>
                <a:ea typeface="Calibri"/>
                <a:cs typeface="Times New Roman"/>
              </a:rPr>
              <a:t>-  СПб</a:t>
            </a:r>
            <a:r>
              <a:rPr lang="ru-RU" dirty="0" smtClean="0">
                <a:latin typeface="Aharoni"/>
                <a:ea typeface="Calibri"/>
                <a:cs typeface="Times New Roman"/>
              </a:rPr>
              <a:t>., </a:t>
            </a:r>
            <a:r>
              <a:rPr lang="ru-RU" dirty="0">
                <a:latin typeface="Aharoni"/>
                <a:ea typeface="Calibri"/>
                <a:cs typeface="Times New Roman"/>
              </a:rPr>
              <a:t>КАРО, 2003 год;</a:t>
            </a:r>
            <a:endParaRPr lang="ru-RU" sz="1800" dirty="0">
              <a:latin typeface="Aharon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500" b="1" dirty="0" smtClean="0">
                <a:latin typeface="Aharoni"/>
                <a:ea typeface="Calibri"/>
                <a:cs typeface="Times New Roman"/>
              </a:rPr>
              <a:t>6.  </a:t>
            </a:r>
            <a:r>
              <a:rPr lang="ru-RU" sz="2500" dirty="0">
                <a:latin typeface="Aharoni"/>
                <a:ea typeface="Calibri"/>
                <a:cs typeface="Times New Roman"/>
              </a:rPr>
              <a:t>Издательский дом  «Первое сентября</a:t>
            </a:r>
            <a:r>
              <a:rPr lang="ru-RU" sz="2500" dirty="0" smtClean="0">
                <a:latin typeface="Aharoni"/>
                <a:ea typeface="Calibri"/>
                <a:cs typeface="Times New Roman"/>
              </a:rPr>
              <a:t>» на сайте </a:t>
            </a:r>
            <a:r>
              <a:rPr lang="en-US" sz="2500" dirty="0">
                <a:latin typeface="Aharoni"/>
                <a:ea typeface="Calibri"/>
                <a:cs typeface="Times New Roman"/>
              </a:rPr>
              <a:t>https://my.1september.ru/</a:t>
            </a:r>
            <a:r>
              <a:rPr lang="en-US" sz="2500" dirty="0" smtClean="0">
                <a:latin typeface="Aharoni"/>
                <a:ea typeface="Calibri"/>
                <a:cs typeface="Times New Roman"/>
              </a:rPr>
              <a:t>‎</a:t>
            </a:r>
            <a:r>
              <a:rPr lang="ru-RU" sz="2500" dirty="0" smtClean="0">
                <a:latin typeface="Aharoni"/>
                <a:ea typeface="Calibri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500" dirty="0" smtClean="0">
                <a:latin typeface="Aharoni"/>
                <a:ea typeface="Calibri"/>
                <a:cs typeface="Times New Roman"/>
              </a:rPr>
              <a:t>7. </a:t>
            </a:r>
            <a:r>
              <a:rPr lang="ru-RU" sz="2800" dirty="0" smtClean="0">
                <a:latin typeface="Aharoni"/>
                <a:ea typeface="Times New Roman"/>
              </a:rPr>
              <a:t> </a:t>
            </a:r>
            <a:r>
              <a:rPr lang="ru-RU" sz="2600" dirty="0">
                <a:latin typeface="Aharoni"/>
                <a:ea typeface="Calibri"/>
                <a:cs typeface="Times New Roman"/>
              </a:rPr>
              <a:t>Имею аккаунты на сайтах</a:t>
            </a:r>
            <a:r>
              <a:rPr lang="ru-RU" sz="2600" dirty="0">
                <a:solidFill>
                  <a:srgbClr val="FF0000"/>
                </a:solidFill>
                <a:latin typeface="Aharoni"/>
                <a:ea typeface="Calibri"/>
                <a:cs typeface="Times New Roman"/>
              </a:rPr>
              <a:t>: 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</a:rPr>
              <a:t>infourok.ru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</a:rPr>
              <a:t>,    </a:t>
            </a:r>
            <a:r>
              <a:rPr lang="en-US" dirty="0">
                <a:solidFill>
                  <a:srgbClr val="FF0000"/>
                </a:solidFill>
                <a:latin typeface="Aharoni"/>
                <a:ea typeface="Times New Roman"/>
              </a:rPr>
              <a:t>center.donippo.org, 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</a:rPr>
              <a:t>   </a:t>
            </a:r>
          </a:p>
          <a:p>
            <a:pPr>
              <a:spcAft>
                <a:spcPts val="0"/>
              </a:spcAft>
            </a:pP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</a:rPr>
              <a:t>academy-content.apkpro.ru 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</a:rPr>
              <a:t>  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</a:rPr>
              <a:t>  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</a:rPr>
              <a:t> https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</a:rPr>
              <a:t>:\\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</a:rPr>
              <a:t>aca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demy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-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con tent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.</a:t>
            </a:r>
            <a:r>
              <a:rPr lang="en-US" dirty="0" err="1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apkpro</a:t>
            </a:r>
            <a:r>
              <a:rPr lang="ru-RU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.</a:t>
            </a:r>
            <a:r>
              <a:rPr lang="en-US" dirty="0" err="1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ru</a:t>
            </a:r>
            <a:r>
              <a:rPr lang="en-US" dirty="0" smtClean="0">
                <a:solidFill>
                  <a:srgbClr val="FF0000"/>
                </a:solidFill>
                <a:latin typeface="Aharoni"/>
                <a:ea typeface="Times New Roman"/>
                <a:sym typeface="Wingdings" panose="05000000000000000000" pitchFamily="2" charset="2"/>
              </a:rPr>
              <a:t> </a:t>
            </a:r>
            <a:endParaRPr lang="ru-RU" sz="2800" dirty="0">
              <a:solidFill>
                <a:srgbClr val="FF0000"/>
              </a:solidFill>
              <a:latin typeface="Aharoni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Aharoni"/>
                <a:ea typeface="Calibri"/>
                <a:cs typeface="Times New Roman"/>
              </a:rPr>
              <a:t> </a:t>
            </a:r>
            <a:endParaRPr lang="ru-RU" dirty="0" smtClean="0">
              <a:latin typeface="Aharon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500" dirty="0" smtClean="0">
                <a:latin typeface="Aharoni"/>
                <a:ea typeface="Calibri"/>
                <a:cs typeface="Times New Roman"/>
              </a:rPr>
              <a:t> </a:t>
            </a:r>
            <a:endParaRPr lang="ru-RU" sz="2500" dirty="0">
              <a:latin typeface="Aharon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686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96682" y="145325"/>
            <a:ext cx="3503710" cy="659604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Образование: высшее</a:t>
            </a:r>
          </a:p>
          <a:p>
            <a:endParaRPr lang="ru-RU" sz="29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Ленинградский ордена Трудового Красного знамени государственный педагогический институт им.Герцена  </a:t>
            </a: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Специальность</a:t>
            </a: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: тифлопедагог</a:t>
            </a:r>
          </a:p>
          <a:p>
            <a:endParaRPr lang="ru-RU" sz="29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Место работы</a:t>
            </a: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</a:p>
          <a:p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ГБОУ «Углегорская СШИ №6»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С1976г. </a:t>
            </a:r>
          </a:p>
          <a:p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С1993г.зам. директора по ВР до 2017г.</a:t>
            </a:r>
          </a:p>
          <a:p>
            <a:pPr marL="0" indent="0"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Стаж работы</a:t>
            </a: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: 50 лет;</a:t>
            </a:r>
          </a:p>
          <a:p>
            <a:pPr marL="0" indent="0"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Педагогический стаж </a:t>
            </a: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49 лет;</a:t>
            </a:r>
          </a:p>
          <a:p>
            <a:pPr marL="0" indent="0">
              <a:buNone/>
            </a:pPr>
            <a:endParaRPr lang="ru-RU" sz="29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900" b="1" dirty="0" smtClean="0">
                <a:solidFill>
                  <a:schemeClr val="accent5">
                    <a:lumMod val="50000"/>
                  </a:schemeClr>
                </a:solidFill>
              </a:rPr>
              <a:t>Квалификационная категория</a:t>
            </a: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900" dirty="0" smtClean="0">
                <a:solidFill>
                  <a:schemeClr val="accent5">
                    <a:lumMod val="50000"/>
                  </a:schemeClr>
                </a:solidFill>
              </a:rPr>
              <a:t>первая квалификационная категория.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869160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ctr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Я работаю здесь:</a:t>
            </a: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ГБОУ «Углегорская СШИ №6»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3970" name="Picture 2" descr="http://img3.proshkolu.ru/content/media/pic/std/3000000/2385000/2384764-714e8dd76deae4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-4933056" y="3163710"/>
            <a:ext cx="3240360" cy="7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0" y="260648"/>
            <a:ext cx="4574312" cy="49685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786742" cy="8572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Награды, грамоты, благодарственные письма:</a:t>
            </a:r>
            <a:endParaRPr lang="ru-RU" sz="2800" dirty="0">
              <a:latin typeface="+mn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955" y="1350342"/>
            <a:ext cx="30587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u="sng" dirty="0" smtClean="0"/>
              <a:t> </a:t>
            </a:r>
            <a:endParaRPr lang="ru-RU" sz="14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1285860"/>
            <a:ext cx="4166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u="sng" dirty="0" smtClean="0"/>
              <a:t>  </a:t>
            </a:r>
          </a:p>
          <a:p>
            <a:pPr algn="ctr"/>
            <a:r>
              <a:rPr lang="ru-RU" sz="1400" dirty="0" smtClean="0"/>
              <a:t>   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218420" y="1211275"/>
            <a:ext cx="4611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 </a:t>
            </a:r>
            <a:endParaRPr lang="ru-RU" sz="1200" dirty="0" smtClean="0"/>
          </a:p>
          <a:p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54" y="1350342"/>
            <a:ext cx="3759022" cy="47941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1432"/>
            <a:ext cx="4644008" cy="48130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239000" cy="1484784"/>
          </a:xfrm>
        </p:spPr>
        <p:txBody>
          <a:bodyPr>
            <a:normAutofit/>
          </a:bodyPr>
          <a:lstStyle/>
          <a:p>
            <a:r>
              <a:rPr lang="ru-RU" sz="1600" b="0" dirty="0" smtClean="0"/>
              <a:t>Благодарность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за существенный вклад в методическое обеспечение учебного процесса по преподаваемой дисциплине в рамках крупнейшей онлайн-библиотеки методических разработок для учителей 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84784"/>
            <a:ext cx="3696742" cy="5275875"/>
          </a:xfrm>
        </p:spPr>
      </p:pic>
    </p:spTree>
    <p:extLst>
      <p:ext uri="{BB962C8B-B14F-4D97-AF65-F5344CB8AC3E}">
        <p14:creationId xmlns:p14="http://schemas.microsoft.com/office/powerpoint/2010/main" val="3850219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800972" cy="4286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Сертификаты:</a:t>
            </a:r>
            <a:endParaRPr lang="ru-RU" sz="28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642918"/>
            <a:ext cx="2357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 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12148" y="578660"/>
            <a:ext cx="2191589" cy="30979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417117" y="639882"/>
            <a:ext cx="2176533" cy="29647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789271" y="2734048"/>
            <a:ext cx="2230462" cy="31833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247706" y="2688958"/>
            <a:ext cx="2189473" cy="320488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6335237" y="653263"/>
            <a:ext cx="2191372" cy="29231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+mn-lt"/>
              </a:rPr>
              <a:t>Дипломы</a:t>
            </a:r>
            <a:endParaRPr lang="ru-RU" sz="4800" dirty="0"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22702" y="1661672"/>
            <a:ext cx="3888432" cy="51188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456140" y="2418032"/>
            <a:ext cx="5146493" cy="36061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42048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                            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                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                     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                                  </a:t>
            </a:r>
            <a:br>
              <a:rPr lang="ru-RU" dirty="0" smtClean="0"/>
            </a:br>
            <a:r>
              <a:rPr lang="ru-RU" dirty="0" smtClean="0"/>
              <a:t>Курсы повышения квалификации:</a:t>
            </a:r>
            <a:br>
              <a:rPr lang="ru-RU" dirty="0" smtClean="0"/>
            </a:b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Государственное</a:t>
            </a:r>
            <a:r>
              <a:rPr lang="ru-RU" sz="3100" dirty="0" smtClean="0"/>
              <a:t> </a:t>
            </a:r>
            <a:r>
              <a:rPr lang="ru-RU" sz="2200" dirty="0" smtClean="0"/>
              <a:t>образовательное учреждение дополнительного профессионального образования </a:t>
            </a:r>
            <a:br>
              <a:rPr lang="ru-RU" sz="2200" dirty="0" smtClean="0"/>
            </a:br>
            <a:r>
              <a:rPr lang="ru-RU" sz="2200" dirty="0" smtClean="0"/>
              <a:t>«Донецкий республиканский институт дополнительного педагогического образования»</a:t>
            </a:r>
            <a:br>
              <a:rPr lang="ru-RU" sz="2200" dirty="0" smtClean="0"/>
            </a:br>
            <a:r>
              <a:rPr lang="ru-RU" sz="2200" dirty="0" smtClean="0"/>
              <a:t>С 10.02.2020 по 21.02. </a:t>
            </a:r>
            <a:r>
              <a:rPr lang="ru-RU" sz="2000" dirty="0" smtClean="0"/>
              <a:t>2020 г.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4820" y="1139947"/>
            <a:ext cx="4663233" cy="67728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5617" y="423087"/>
            <a:ext cx="4643470" cy="2643206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</a:rPr>
              <a:t>Моя научно-педагогическая деятельность </a:t>
            </a:r>
            <a:endParaRPr lang="ru-RU" sz="2400" dirty="0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 rot="10800000" flipV="1">
            <a:off x="1428728" y="1025734"/>
            <a:ext cx="664373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1142976" y="5540374"/>
            <a:ext cx="40719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6" name="Picture 2" descr="http://surovikino.org/wp-content/uploads/2012/02/emblema_mir_012-300x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297" y="-190348"/>
            <a:ext cx="3000395" cy="14788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285728"/>
            <a:ext cx="67151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2579" y="1040434"/>
            <a:ext cx="4368967" cy="4865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48520" y="2076230"/>
            <a:ext cx="5094838" cy="54961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2571</TotalTime>
  <Words>593</Words>
  <Application>Microsoft Office PowerPoint</Application>
  <PresentationFormat>Экран (4:3)</PresentationFormat>
  <Paragraphs>147</Paragraphs>
  <Slides>22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Aharoni</vt:lpstr>
      <vt:lpstr>Arial</vt:lpstr>
      <vt:lpstr>Calibri</vt:lpstr>
      <vt:lpstr>Courier New</vt:lpstr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Награды, грамоты, благодарственные письма:</vt:lpstr>
      <vt:lpstr>Благодарность  за существенный вклад в методическое обеспечение учебного процесса по преподаваемой дисциплине в рамках крупнейшей онлайн-библиотеки методических разработок для учителей </vt:lpstr>
      <vt:lpstr>Сертификаты:</vt:lpstr>
      <vt:lpstr>Дипломы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Курсы повышения квалификации:                     Государственное образовательное учреждение дополнительного профессионального образования  «Донецкий республиканский институт дополнительного педагогического образования» С 10.02.2020 по 21.02. 2020 г.</vt:lpstr>
      <vt:lpstr>Презентация PowerPoint</vt:lpstr>
      <vt:lpstr> </vt:lpstr>
      <vt:lpstr> </vt:lpstr>
      <vt:lpstr>Презентация PowerPoint</vt:lpstr>
      <vt:lpstr>Презентация PowerPoint</vt:lpstr>
      <vt:lpstr>Презентация PowerPoint</vt:lpstr>
      <vt:lpstr>Для оценки результатов развития и обучения использую виды диагностик: </vt:lpstr>
      <vt:lpstr>Работа в методическом объединении.  </vt:lpstr>
      <vt:lpstr>Презентация PowerPoint</vt:lpstr>
      <vt:lpstr> </vt:lpstr>
      <vt:lpstr>Выставки Дидактического материала</vt:lpstr>
      <vt:lpstr> </vt:lpstr>
      <vt:lpstr>Фрагменты открытого мероприятия по гражданской обороне</vt:lpstr>
      <vt:lpstr>Информационные ресурсы: 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pentium</cp:lastModifiedBy>
  <cp:revision>262</cp:revision>
  <dcterms:created xsi:type="dcterms:W3CDTF">2014-11-09T13:29:21Z</dcterms:created>
  <dcterms:modified xsi:type="dcterms:W3CDTF">2022-12-28T13:25:38Z</dcterms:modified>
</cp:coreProperties>
</file>