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0" r:id="rId4"/>
    <p:sldId id="262" r:id="rId5"/>
    <p:sldId id="301" r:id="rId6"/>
    <p:sldId id="298" r:id="rId7"/>
    <p:sldId id="263" r:id="rId8"/>
    <p:sldId id="267" r:id="rId9"/>
    <p:sldId id="287" r:id="rId10"/>
    <p:sldId id="292" r:id="rId11"/>
    <p:sldId id="285" r:id="rId12"/>
    <p:sldId id="259" r:id="rId13"/>
    <p:sldId id="274" r:id="rId14"/>
    <p:sldId id="303" r:id="rId15"/>
    <p:sldId id="305" r:id="rId16"/>
    <p:sldId id="302" r:id="rId17"/>
    <p:sldId id="261" r:id="rId18"/>
    <p:sldId id="258" r:id="rId19"/>
    <p:sldId id="260" r:id="rId20"/>
    <p:sldId id="280" r:id="rId21"/>
    <p:sldId id="273" r:id="rId22"/>
    <p:sldId id="281" r:id="rId23"/>
    <p:sldId id="307" r:id="rId24"/>
    <p:sldId id="30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65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49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99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2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015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260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6775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00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4467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28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901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0305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5A998-B87A-4120-9729-3F99401041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B7BB3-FC33-40A0-A918-A93D7885E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790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.jpeg"/><Relationship Id="rId7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.jpeg"/><Relationship Id="rId7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.jpeg"/><Relationship Id="rId7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.jpeg"/><Relationship Id="rId7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2428868"/>
            <a:ext cx="5957902" cy="235745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 видеороликов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«В объективе – педагог»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Номинация: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«Я и мои вундеркинды»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Тема: «Творю искусство в детях»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1938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0800000" flipV="1">
            <a:off x="690528" y="2391679"/>
            <a:ext cx="7769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785926"/>
            <a:ext cx="5973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282" y="500042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Кадамская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основная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общеобразовательная школа»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3501008"/>
            <a:ext cx="4708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1026" name="Picture 2" descr="E:\БЕЛЯЕВА\Фото Беляево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143116"/>
            <a:ext cx="2723056" cy="370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196013"/>
            <a:ext cx="91440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5998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55220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363" y="1916832"/>
            <a:ext cx="4753272" cy="317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E:\фото\фольклор\Фольклор\IMG_00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1" y="1628799"/>
            <a:ext cx="3742037" cy="280652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64291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Вот мои таланты –вундеркинды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0283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Встреча с Г.С.Ширяевой</a:t>
            </a:r>
            <a:endParaRPr lang="ru-RU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Поздравление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   Г.С. Ширяева, заместитель министра культуры и по делам национальностей РМЭ Г.С.Ширяева благодарит  за активное участие наших вундеркиндов, членов литературного </a:t>
            </a:r>
            <a:r>
              <a:rPr lang="ru-RU" b="1" dirty="0" smtClean="0"/>
              <a:t>объединения  </a:t>
            </a:r>
            <a:r>
              <a:rPr lang="ru-RU" b="1" dirty="0" smtClean="0"/>
              <a:t>за активное участие в республиканских конкурсах</a:t>
            </a:r>
            <a:endParaRPr lang="ru-RU" b="1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     Молодцы </a:t>
            </a:r>
            <a:r>
              <a:rPr lang="ru-RU" dirty="0" smtClean="0"/>
              <a:t>наши дети!</a:t>
            </a:r>
            <a:endParaRPr lang="ru-RU" dirty="0"/>
          </a:p>
        </p:txBody>
      </p:sp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14404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143116"/>
            <a:ext cx="2786082" cy="404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57158" y="1340769"/>
            <a:ext cx="4574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001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476672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Паша опыт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йыр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шарлен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5246" y="1545553"/>
            <a:ext cx="5973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4355" y="955984"/>
            <a:ext cx="3948112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57700"/>
            <a:ext cx="3822700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 descr="сканирование00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044" y="1196753"/>
            <a:ext cx="2772092" cy="390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9373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9393" y="548680"/>
            <a:ext cx="73211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Первые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грантовики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Президента России в РМЭ  и главы района  Советском районе по итогам участия в творческих работах и проектах  олимпиадах  по марийскому языку, литературе: Соколова Марина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Шадварина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Ольга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2000240"/>
            <a:ext cx="2799324" cy="387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881584"/>
            <a:ext cx="2909436" cy="399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83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Ах, как приятно награждать,  талантливых детей</a:t>
            </a:r>
            <a:br>
              <a:rPr lang="ru-RU" sz="2800" b="1" dirty="0" smtClean="0"/>
            </a:br>
            <a:r>
              <a:rPr lang="ru-RU" sz="2800" b="1" dirty="0" smtClean="0"/>
              <a:t>поддержать  после творческих мероприятий!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1026" name="Picture 2" descr="C:\Users\admin\Desktop\ФОТКИ\DSC_60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357982" cy="3859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8015286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err="1" smtClean="0"/>
              <a:t>Васиярова</a:t>
            </a:r>
            <a:r>
              <a:rPr lang="ru-RU" sz="2800" b="1" dirty="0" smtClean="0"/>
              <a:t> Юлия и Яковлева </a:t>
            </a:r>
            <a:r>
              <a:rPr lang="ru-RU" sz="2800" b="1" dirty="0" err="1" smtClean="0"/>
              <a:t>Эвелина</a:t>
            </a:r>
            <a:r>
              <a:rPr lang="ru-RU" sz="2800" b="1" dirty="0" smtClean="0"/>
              <a:t> - постоянные участники республиканских проектов. Победители</a:t>
            </a:r>
            <a:r>
              <a:rPr lang="ru-RU" sz="3100" b="1" dirty="0" smtClean="0"/>
              <a:t>.</a:t>
            </a:r>
            <a:endParaRPr lang="ru-RU" sz="3100" dirty="0"/>
          </a:p>
        </p:txBody>
      </p:sp>
      <p:pic>
        <p:nvPicPr>
          <p:cNvPr id="6" name="Picture 2" descr="C:\Users\admin\Desktop\ФОТКИ\Юля и Эвел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857364"/>
            <a:ext cx="6034617" cy="4525963"/>
          </a:xfrm>
          <a:prstGeom prst="rect">
            <a:avLst/>
          </a:prstGeom>
          <a:noFill/>
        </p:spPr>
      </p:pic>
      <p:grpSp>
        <p:nvGrpSpPr>
          <p:cNvPr id="16" name="Group 6"/>
          <p:cNvGrpSpPr>
            <a:grpSpLocks noChangeAspect="1"/>
          </p:cNvGrpSpPr>
          <p:nvPr/>
        </p:nvGrpSpPr>
        <p:grpSpPr bwMode="auto">
          <a:xfrm>
            <a:off x="0" y="-285776"/>
            <a:ext cx="9520633" cy="7143776"/>
            <a:chOff x="-4" y="-4"/>
            <a:chExt cx="5768" cy="4328"/>
          </a:xfrm>
        </p:grpSpPr>
        <p:sp>
          <p:nvSpPr>
            <p:cNvPr id="18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9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4" y="169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78"/>
              <a:ext cx="5760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Активисты-вундеркинды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Питомцы учатся прилежно,</a:t>
            </a:r>
          </a:p>
          <a:p>
            <a:pPr algn="ctr">
              <a:buNone/>
            </a:pPr>
            <a:r>
              <a:rPr lang="ru-RU" sz="2800" b="1" dirty="0" smtClean="0"/>
              <a:t>Включаются во все дела.</a:t>
            </a:r>
          </a:p>
          <a:p>
            <a:pPr algn="ctr">
              <a:buNone/>
            </a:pPr>
            <a:r>
              <a:rPr lang="ru-RU" sz="2800" b="1" dirty="0" smtClean="0"/>
              <a:t>И в мероприятиях успехи,</a:t>
            </a:r>
          </a:p>
          <a:p>
            <a:pPr algn="ctr">
              <a:buNone/>
            </a:pPr>
            <a:r>
              <a:rPr lang="ru-RU" sz="2800" b="1" dirty="0" smtClean="0"/>
              <a:t>И призовые есть места.</a:t>
            </a:r>
          </a:p>
          <a:p>
            <a:pPr algn="ctr">
              <a:buNone/>
            </a:pPr>
            <a:r>
              <a:rPr lang="ru-RU" sz="2800" b="1" dirty="0" smtClean="0"/>
              <a:t>Мы ежегодно выставляем</a:t>
            </a:r>
          </a:p>
          <a:p>
            <a:pPr algn="ctr">
              <a:buNone/>
            </a:pPr>
            <a:r>
              <a:rPr lang="ru-RU" sz="2800" b="1" dirty="0" smtClean="0"/>
              <a:t>На конкурс лучшие стихи.</a:t>
            </a:r>
          </a:p>
          <a:p>
            <a:pPr algn="ctr">
              <a:buNone/>
            </a:pPr>
            <a:r>
              <a:rPr lang="ru-RU" sz="2800" b="1" dirty="0" smtClean="0"/>
              <a:t>          Район свой с честью защищаем, </a:t>
            </a:r>
          </a:p>
          <a:p>
            <a:pPr algn="ctr">
              <a:buNone/>
            </a:pPr>
            <a:r>
              <a:rPr lang="ru-RU" sz="2800" b="1" dirty="0" smtClean="0"/>
              <a:t>И каждый год мы впереди!</a:t>
            </a:r>
            <a:endParaRPr lang="ru-RU" sz="2800" b="1" dirty="0"/>
          </a:p>
        </p:txBody>
      </p:sp>
      <p:grpSp>
        <p:nvGrpSpPr>
          <p:cNvPr id="4" name="Group 6"/>
          <p:cNvGrpSpPr>
            <a:grpSpLocks noChangeAspect="1"/>
          </p:cNvGrpSpPr>
          <p:nvPr/>
        </p:nvGrpSpPr>
        <p:grpSpPr bwMode="auto">
          <a:xfrm>
            <a:off x="0" y="-12700"/>
            <a:ext cx="9156700" cy="6870700"/>
            <a:chOff x="-4" y="-4"/>
            <a:chExt cx="5768" cy="4328"/>
          </a:xfrm>
        </p:grpSpPr>
        <p:sp>
          <p:nvSpPr>
            <p:cNvPr id="5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6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6"/>
          <p:cNvGrpSpPr>
            <a:grpSpLocks noChangeAspect="1"/>
          </p:cNvGrpSpPr>
          <p:nvPr/>
        </p:nvGrpSpPr>
        <p:grpSpPr bwMode="auto">
          <a:xfrm>
            <a:off x="-12700" y="0"/>
            <a:ext cx="9156700" cy="6870700"/>
            <a:chOff x="-4" y="-4"/>
            <a:chExt cx="5768" cy="4328"/>
          </a:xfrm>
        </p:grpSpPr>
        <p:sp>
          <p:nvSpPr>
            <p:cNvPr id="15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Описание: Описание: C:\Users\Admin\Desktop\сканирование\01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5" b="2374"/>
          <a:stretch>
            <a:fillRect/>
          </a:stretch>
        </p:blipFill>
        <p:spPr bwMode="auto">
          <a:xfrm>
            <a:off x="179512" y="980728"/>
            <a:ext cx="2562225" cy="385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писание: Описание: C:\Users\Admin\Desktop\сканирование\02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21" b="2214"/>
          <a:stretch>
            <a:fillRect/>
          </a:stretch>
        </p:blipFill>
        <p:spPr bwMode="auto">
          <a:xfrm>
            <a:off x="2707295" y="1628799"/>
            <a:ext cx="2562225" cy="37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Описание: C:\Users\Admin\Desktop\сканирование\02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8" b="10773"/>
          <a:stretch>
            <a:fillRect/>
          </a:stretch>
        </p:blipFill>
        <p:spPr bwMode="auto">
          <a:xfrm>
            <a:off x="5011826" y="548680"/>
            <a:ext cx="2571750" cy="343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C:\Users\Admin\Desktop\сканирование\01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40" t="819" b="735"/>
          <a:stretch>
            <a:fillRect/>
          </a:stretch>
        </p:blipFill>
        <p:spPr bwMode="auto">
          <a:xfrm>
            <a:off x="5508104" y="2248892"/>
            <a:ext cx="2314575" cy="3476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4368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355220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Описание: C:\Users\Admin\Desktop\сканирование\01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31"/>
          <a:stretch>
            <a:fillRect/>
          </a:stretch>
        </p:blipFill>
        <p:spPr bwMode="auto">
          <a:xfrm>
            <a:off x="539552" y="980728"/>
            <a:ext cx="1994007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C:\Users\Admin\Desktop\сканирование\01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01" b="10707"/>
          <a:stretch>
            <a:fillRect/>
          </a:stretch>
        </p:blipFill>
        <p:spPr bwMode="auto">
          <a:xfrm>
            <a:off x="5119139" y="1568110"/>
            <a:ext cx="1872208" cy="3056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C:\Users\Admin\Desktop\сканирование\0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36" b="3081"/>
          <a:stretch>
            <a:fillRect/>
          </a:stretch>
        </p:blipFill>
        <p:spPr bwMode="auto">
          <a:xfrm>
            <a:off x="7260532" y="3148696"/>
            <a:ext cx="1804103" cy="2660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Описание: C:\Users\Admin\Desktop\сканирование\00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95" t="1520"/>
          <a:stretch>
            <a:fillRect/>
          </a:stretch>
        </p:blipFill>
        <p:spPr bwMode="auto">
          <a:xfrm>
            <a:off x="2843808" y="1196752"/>
            <a:ext cx="2001077" cy="2622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9755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7" y="-355220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163004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Описание: Описание: C:\Users\Admin\Desktop\сканирование\0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21" b="3033"/>
          <a:stretch>
            <a:fillRect/>
          </a:stretch>
        </p:blipFill>
        <p:spPr bwMode="auto">
          <a:xfrm>
            <a:off x="107504" y="692695"/>
            <a:ext cx="2857500" cy="404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писание: Описание: C:\Users\Admin\Desktop\сканирование\0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15" t="1430" b="2274"/>
          <a:stretch>
            <a:fillRect/>
          </a:stretch>
        </p:blipFill>
        <p:spPr bwMode="auto">
          <a:xfrm>
            <a:off x="2771800" y="1052736"/>
            <a:ext cx="2667000" cy="4041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Описание: C:\Users\Admin\Desktop\сканирование\02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57" t="1430" b="1721"/>
          <a:stretch>
            <a:fillRect/>
          </a:stretch>
        </p:blipFill>
        <p:spPr bwMode="auto">
          <a:xfrm>
            <a:off x="4583440" y="849857"/>
            <a:ext cx="2619375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Описание: C:\Users\Admin\Desktop\сканирование\02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7" b="13925"/>
          <a:stretch>
            <a:fillRect/>
          </a:stretch>
        </p:blipFill>
        <p:spPr bwMode="auto">
          <a:xfrm>
            <a:off x="6156176" y="1916832"/>
            <a:ext cx="2724150" cy="3676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7162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548680"/>
            <a:ext cx="8280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Учитель! Сколько надо любви и огня,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слушали, чтобы верили,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помнили люди тебя.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 песни «Учитель»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Действительно, любовь к детям, вера в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меня помогли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мне вырасти много вундеркиндов за 46 лет работы в моей любимой школе.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43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Описание: Описание: C:\Users\Admin\Desktop\сканирование\3 0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6" t="5081"/>
          <a:stretch>
            <a:fillRect/>
          </a:stretch>
        </p:blipFill>
        <p:spPr bwMode="auto">
          <a:xfrm>
            <a:off x="261751" y="700578"/>
            <a:ext cx="3305547" cy="2978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писание: Описание: C:\Users\Admin\Desktop\сканирование\0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953" b="7066"/>
          <a:stretch>
            <a:fillRect/>
          </a:stretch>
        </p:blipFill>
        <p:spPr bwMode="auto">
          <a:xfrm>
            <a:off x="3923928" y="476672"/>
            <a:ext cx="3438897" cy="2599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Описание: C:\Users\Admin\Desktop\сканирование\00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3" t="2867" r="4077" b="11258"/>
          <a:stretch>
            <a:fillRect/>
          </a:stretch>
        </p:blipFill>
        <p:spPr bwMode="auto">
          <a:xfrm>
            <a:off x="5004048" y="3076228"/>
            <a:ext cx="3685989" cy="2276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Описание: C:\Users\Admin\Desktop\сканирование\01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3" r="12422" b="9053"/>
          <a:stretch>
            <a:fillRect/>
          </a:stretch>
        </p:blipFill>
        <p:spPr bwMode="auto">
          <a:xfrm>
            <a:off x="1052689" y="2950021"/>
            <a:ext cx="4016673" cy="2528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7615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7935"/>
            <a:ext cx="9144000" cy="68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43240" y="642918"/>
            <a:ext cx="4536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Йоча-влакын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сенымашышт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Описание: C:\Users\Admin\Desktop\сканирование\0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02" b="6850"/>
          <a:stretch>
            <a:fillRect/>
          </a:stretch>
        </p:blipFill>
        <p:spPr bwMode="auto">
          <a:xfrm>
            <a:off x="251521" y="692695"/>
            <a:ext cx="2376264" cy="3672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Описание: C:\Users\Admin\Desktop\сканирование\00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95" t="1520"/>
          <a:stretch>
            <a:fillRect/>
          </a:stretch>
        </p:blipFill>
        <p:spPr bwMode="auto">
          <a:xfrm>
            <a:off x="6465277" y="1988840"/>
            <a:ext cx="2599358" cy="33423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5372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Описание: Описание: C:\Users\Admin\Desktop\сканирование\3 0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26" t="2682" r="1895" b="32205"/>
          <a:stretch>
            <a:fillRect/>
          </a:stretch>
        </p:blipFill>
        <p:spPr bwMode="auto">
          <a:xfrm>
            <a:off x="700087" y="548680"/>
            <a:ext cx="2581275" cy="37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писание: C:\Users\Admin\Desktop\сканирование\0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891" b="5736"/>
          <a:stretch>
            <a:fillRect/>
          </a:stretch>
        </p:blipFill>
        <p:spPr bwMode="auto">
          <a:xfrm>
            <a:off x="4541453" y="1628799"/>
            <a:ext cx="4095750" cy="3076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7820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b="1" dirty="0" smtClean="0"/>
              <a:t>Мой досуг – занятость.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         В свободное время пишу я стихи,</a:t>
            </a:r>
          </a:p>
          <a:p>
            <a:pPr>
              <a:buNone/>
            </a:pPr>
            <a:r>
              <a:rPr lang="ru-RU" sz="2400" b="1" dirty="0" smtClean="0"/>
              <a:t>         Они для меня ведь – частица души.</a:t>
            </a:r>
          </a:p>
          <a:p>
            <a:pPr>
              <a:buNone/>
            </a:pPr>
            <a:r>
              <a:rPr lang="ru-RU" sz="2400" b="1" dirty="0" smtClean="0"/>
              <a:t>         И горе отходит, и время  летит, </a:t>
            </a:r>
          </a:p>
          <a:p>
            <a:pPr>
              <a:buNone/>
            </a:pPr>
            <a:r>
              <a:rPr lang="ru-RU" sz="2400" b="1" dirty="0" smtClean="0"/>
              <a:t>         А сердце мне  радость, любовь подарит.</a:t>
            </a:r>
          </a:p>
          <a:p>
            <a:pPr>
              <a:buNone/>
            </a:pPr>
            <a:r>
              <a:rPr lang="ru-RU" sz="2400" b="1" dirty="0" smtClean="0"/>
              <a:t>         Сама сценарий составляю,</a:t>
            </a:r>
          </a:p>
          <a:p>
            <a:pPr>
              <a:buNone/>
            </a:pPr>
            <a:r>
              <a:rPr lang="ru-RU" sz="2400" b="1" dirty="0" smtClean="0"/>
              <a:t>          Хотите? Я вам напишу.</a:t>
            </a:r>
          </a:p>
          <a:p>
            <a:pPr>
              <a:buNone/>
            </a:pPr>
            <a:r>
              <a:rPr lang="ru-RU" sz="2400" b="1" dirty="0" smtClean="0"/>
              <a:t>          И юбиляров поздравляю,</a:t>
            </a:r>
          </a:p>
          <a:p>
            <a:pPr>
              <a:buNone/>
            </a:pPr>
            <a:r>
              <a:rPr lang="ru-RU" sz="2400" b="1" dirty="0" smtClean="0"/>
              <a:t>          И песню сразу сочиню.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   </a:t>
            </a:r>
            <a:endParaRPr lang="ru-RU" b="1" dirty="0"/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>
            <a:off x="-12700" y="-12700"/>
            <a:ext cx="9156700" cy="6870700"/>
            <a:chOff x="-4" y="-4"/>
            <a:chExt cx="5768" cy="4328"/>
          </a:xfrm>
        </p:grpSpPr>
        <p:sp>
          <p:nvSpPr>
            <p:cNvPr id="6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251"/>
              <a:ext cx="278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" y="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            Такая жизнь дает успехи,</a:t>
            </a:r>
          </a:p>
          <a:p>
            <a:pPr>
              <a:buNone/>
            </a:pPr>
            <a:r>
              <a:rPr lang="ru-RU" sz="3600" b="1" dirty="0" smtClean="0"/>
              <a:t>              И показатели растут.</a:t>
            </a:r>
          </a:p>
          <a:p>
            <a:pPr>
              <a:buNone/>
            </a:pPr>
            <a:r>
              <a:rPr lang="ru-RU" sz="3600" b="1" dirty="0" smtClean="0"/>
              <a:t>              Хочу помочь и взрослым, детям, </a:t>
            </a:r>
          </a:p>
          <a:p>
            <a:pPr>
              <a:buNone/>
            </a:pPr>
            <a:r>
              <a:rPr lang="ru-RU" sz="3600" b="1" dirty="0" smtClean="0"/>
              <a:t>               И пусть прекрасен будет труд!</a:t>
            </a:r>
            <a:endParaRPr lang="ru-RU" sz="3600" b="1" dirty="0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0" y="-12700"/>
            <a:ext cx="9156700" cy="6870700"/>
            <a:chOff x="-4" y="-4"/>
            <a:chExt cx="5768" cy="4328"/>
          </a:xfrm>
        </p:grpSpPr>
        <p:sp>
          <p:nvSpPr>
            <p:cNvPr id="7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4" y="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692694"/>
            <a:ext cx="74168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 к детям я могу найти дорогу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Своей милой, нежной добротой.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Если даже трудно мне порою,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 равно веду их за собой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Поэтому, наверное, есть и успехи моих одаренных детей по марийскому языку и литературе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86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7624" y="692695"/>
            <a:ext cx="6624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 я начинаю рабочий день: Сегодня много дел: и творчество детей, подготовка проектов, сценариев…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G:\БИН\Ирина 2\Изображение 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1" y="2182310"/>
            <a:ext cx="5214421" cy="3910816"/>
          </a:xfrm>
          <a:prstGeom prst="rect">
            <a:avLst/>
          </a:prstGeom>
          <a:noFill/>
        </p:spPr>
      </p:pic>
      <p:pic>
        <p:nvPicPr>
          <p:cNvPr id="13" name="Picture 2" descr="C:\Users\Вован\Desktop\Жизнь мароведа\SDC1356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86431"/>
            <a:ext cx="3508449" cy="4006695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307479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-6350" y="-6350"/>
            <a:ext cx="9156700" cy="6870700"/>
            <a:chOff x="-4" y="-4"/>
            <a:chExt cx="5768" cy="4328"/>
          </a:xfrm>
        </p:grpSpPr>
        <p:sp>
          <p:nvSpPr>
            <p:cNvPr id="2053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2054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1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642918"/>
            <a:ext cx="7843838" cy="307342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Талантов вырастила в школе: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Поэтов, кандидатов, учителей.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А конкурсы и  олимпиады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Помогли им стать тогда  умней.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2928934"/>
            <a:ext cx="6400800" cy="3214710"/>
          </a:xfrm>
        </p:spPr>
        <p:txBody>
          <a:bodyPr>
            <a:normAutofit/>
          </a:bodyPr>
          <a:lstStyle/>
          <a:p>
            <a:pPr marL="1433513" algn="l" eaLnBrk="1" hangingPunct="1">
              <a:lnSpc>
                <a:spcPct val="90000"/>
              </a:lnSpc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433513" algn="l" eaLnBrk="1" hangingPunct="1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Ах, как приятно на душе,</a:t>
            </a:r>
          </a:p>
          <a:p>
            <a:pPr marL="1433513" algn="l" eaLnBrk="1" hangingPunct="1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твои выпускники</a:t>
            </a:r>
          </a:p>
          <a:p>
            <a:pPr marL="1433513" algn="l" eaLnBrk="1" hangingPunct="1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являются настоящими мастерами своего дела!</a:t>
            </a:r>
          </a:p>
        </p:txBody>
      </p:sp>
      <p:grpSp>
        <p:nvGrpSpPr>
          <p:cNvPr id="3" name="Group 6"/>
          <p:cNvGrpSpPr>
            <a:grpSpLocks noChangeAspect="1"/>
          </p:cNvGrpSpPr>
          <p:nvPr/>
        </p:nvGrpSpPr>
        <p:grpSpPr bwMode="auto">
          <a:xfrm>
            <a:off x="0" y="-12700"/>
            <a:ext cx="9144000" cy="6858000"/>
            <a:chOff x="-4" y="-4"/>
            <a:chExt cx="5760" cy="4320"/>
          </a:xfrm>
        </p:grpSpPr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-4"/>
              <a:ext cx="5760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3907"/>
              <a:ext cx="576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" y="251"/>
              <a:ext cx="436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0" y="251"/>
              <a:ext cx="436" cy="3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0"/>
            <a:ext cx="7872410" cy="8572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Мои </a:t>
            </a:r>
            <a:r>
              <a:rPr lang="ru-RU" b="1" dirty="0" smtClean="0"/>
              <a:t>первые вундеркинды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285860"/>
            <a:ext cx="4040188" cy="889015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Соколова Татьяна Николаевна, кандидат филологических наук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142984"/>
            <a:ext cx="4041775" cy="1000131"/>
          </a:xfrm>
        </p:spPr>
        <p:txBody>
          <a:bodyPr>
            <a:noAutofit/>
          </a:bodyPr>
          <a:lstStyle/>
          <a:p>
            <a:r>
              <a:rPr lang="ru-RU" sz="2000" dirty="0" smtClean="0"/>
              <a:t>Ильина Надежда Дмитриевна, учитель марийского языка, поэтесса</a:t>
            </a:r>
            <a:endParaRPr lang="ru-RU" sz="2000" dirty="0"/>
          </a:p>
        </p:txBody>
      </p:sp>
      <p:pic>
        <p:nvPicPr>
          <p:cNvPr id="10" name="Picture 3" descr="G:\фото\Зоя Александровналан Таня деч - копия\Тан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434" y="2766450"/>
            <a:ext cx="2331720" cy="276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Grp="1"/>
          </p:cNvPicPr>
          <p:nvPr>
            <p:ph sz="quarter" idx="4"/>
          </p:nvPr>
        </p:nvPicPr>
        <p:blipFill rotWithShape="1">
          <a:blip r:embed="rId3" cstate="print">
            <a:extLst/>
          </a:blip>
          <a:srcRect l="13628" r="50939" b="15411"/>
          <a:stretch/>
        </p:blipFill>
        <p:spPr bwMode="auto">
          <a:xfrm>
            <a:off x="5000628" y="2786058"/>
            <a:ext cx="2857520" cy="32369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00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6"/>
          <p:cNvGrpSpPr>
            <a:grpSpLocks noChangeAspect="1"/>
          </p:cNvGrpSpPr>
          <p:nvPr/>
        </p:nvGrpSpPr>
        <p:grpSpPr bwMode="auto">
          <a:xfrm>
            <a:off x="571763" y="52"/>
            <a:ext cx="8572237" cy="7870848"/>
            <a:chOff x="-518" y="-1444"/>
            <a:chExt cx="6282" cy="5768"/>
          </a:xfrm>
        </p:grpSpPr>
        <p:sp>
          <p:nvSpPr>
            <p:cNvPr id="12" name="AutoShape 5"/>
            <p:cNvSpPr>
              <a:spLocks noChangeAspect="1" noChangeArrowheads="1" noTextEdit="1"/>
            </p:cNvSpPr>
            <p:nvPr/>
          </p:nvSpPr>
          <p:spPr bwMode="auto">
            <a:xfrm>
              <a:off x="-4" y="-4"/>
              <a:ext cx="5768" cy="4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7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518" y="3173"/>
              <a:ext cx="5968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293" y="-1444"/>
              <a:ext cx="462" cy="5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0"/>
            <a:ext cx="8143932" cy="594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БЗА грам\сканирование0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571612"/>
            <a:ext cx="3707170" cy="423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99593" y="692695"/>
            <a:ext cx="671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Этот сборник о моих делах  с будущими талантами.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1643050"/>
            <a:ext cx="31683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Кружок ведется постоянно.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Ну как без них ребятам жить?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Есть и утвержденная программа.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Ребята учатся творить!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57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Вы загляните в нашу школу: а сколько праздников  у нас!</a:t>
            </a:r>
            <a:br>
              <a:rPr lang="ru-RU" sz="2400" b="1" dirty="0" smtClean="0"/>
            </a:br>
            <a:r>
              <a:rPr lang="ru-RU" sz="2400" b="1" dirty="0" smtClean="0"/>
              <a:t>Герои сказок и рассказов, и КВН – ну просто АС!</a:t>
            </a:r>
            <a:endParaRPr lang="ru-RU" sz="2400" b="1" dirty="0"/>
          </a:p>
        </p:txBody>
      </p:sp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0"/>
            <a:ext cx="9144000" cy="28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2910" y="357166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Вован\Desktop\Жизнь мароведа\SDC135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785926"/>
            <a:ext cx="3062144" cy="2214578"/>
          </a:xfrm>
          <a:prstGeom prst="rect">
            <a:avLst/>
          </a:prstGeom>
          <a:noFill/>
          <a:extLst/>
        </p:spPr>
      </p:pic>
      <p:pic>
        <p:nvPicPr>
          <p:cNvPr id="9" name="Picture 2" descr="C:\Users\Вован\Desktop\Жизнь мароведа\P109098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4429132"/>
            <a:ext cx="4214842" cy="2071702"/>
          </a:xfrm>
          <a:prstGeom prst="rect">
            <a:avLst/>
          </a:prstGeom>
          <a:noFill/>
          <a:extLst/>
        </p:spPr>
      </p:pic>
      <p:pic>
        <p:nvPicPr>
          <p:cNvPr id="10" name="Picture 2" descr="C:\Users\Вован\Desktop\Жизнь мароведа\SDC1355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785926"/>
            <a:ext cx="2571768" cy="2286016"/>
          </a:xfrm>
          <a:prstGeom prst="rect">
            <a:avLst/>
          </a:prstGeom>
          <a:noFill/>
          <a:extLst/>
        </p:spPr>
      </p:pic>
      <p:pic>
        <p:nvPicPr>
          <p:cNvPr id="11" name="Picture 2" descr="C:\Users\Вован\Desktop\Жизнь мароведа\IMG_762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1500174"/>
            <a:ext cx="2622014" cy="2786082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70126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ФОН\Школа\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72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a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46076"/>
            <a:ext cx="9144000" cy="103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User\Downloads\ФОН\Школа\152966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53" y="-243409"/>
            <a:ext cx="145408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E:\Фото 2017\Фото Шадрина\DSC087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3" y="1196752"/>
            <a:ext cx="3393579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E:\Фото 2017\Фото Шадрина\DSC0871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56992"/>
            <a:ext cx="3149213" cy="259059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692695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Народные традиции соблюдаем.                 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E:\фото\фольклор\IMG_03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42449" y="1628799"/>
            <a:ext cx="3822186" cy="2866640"/>
          </a:xfrm>
          <a:prstGeom prst="rect">
            <a:avLst/>
          </a:prstGeom>
          <a:noFill/>
        </p:spPr>
      </p:pic>
      <p:pic>
        <p:nvPicPr>
          <p:cNvPr id="11" name="Рисунок 10" descr="E:\Фото 2017\Фото Шадрина\DSC0871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357562"/>
            <a:ext cx="3149213" cy="2590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208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445</Words>
  <Application>Microsoft Office PowerPoint</Application>
  <PresentationFormat>Экран (4:3)</PresentationFormat>
  <Paragraphs>69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Конкурс видеороликов   «В объективе – педагог»   Номинация: «Я и мои вундеркинды»  Тема: «Творю искусство в детях» </vt:lpstr>
      <vt:lpstr>Слайд 2</vt:lpstr>
      <vt:lpstr>Слайд 3</vt:lpstr>
      <vt:lpstr>Слайд 4</vt:lpstr>
      <vt:lpstr>Талантов вырастила в школе:  Поэтов, кандидатов, учителей. А конкурсы и  олимпиады Помогли им стать тогда  умней. </vt:lpstr>
      <vt:lpstr> Мои первые вундеркинды</vt:lpstr>
      <vt:lpstr>Слайд 7</vt:lpstr>
      <vt:lpstr>Вы загляните в нашу школу: а сколько праздников  у нас! Герои сказок и рассказов, и КВН – ну просто АС!</vt:lpstr>
      <vt:lpstr>Слайд 9</vt:lpstr>
      <vt:lpstr>Слайд 10</vt:lpstr>
      <vt:lpstr>Встреча с Г.С.Ширяевой</vt:lpstr>
      <vt:lpstr>Слайд 12</vt:lpstr>
      <vt:lpstr>Слайд 13</vt:lpstr>
      <vt:lpstr>Ах, как приятно награждать,  талантливых детей поддержать  после творческих мероприятий! </vt:lpstr>
      <vt:lpstr>Васиярова Юлия и Яковлева Эвелина - постоянные участники республиканских проектов. Победители.</vt:lpstr>
      <vt:lpstr>Активисты-вундеркинды</vt:lpstr>
      <vt:lpstr>Слайд 17</vt:lpstr>
      <vt:lpstr>Слайд 18</vt:lpstr>
      <vt:lpstr>Слайд 19</vt:lpstr>
      <vt:lpstr>Слайд 20</vt:lpstr>
      <vt:lpstr>Слайд 21</vt:lpstr>
      <vt:lpstr>Слайд 22</vt:lpstr>
      <vt:lpstr>Мой досуг – занятость.</vt:lpstr>
      <vt:lpstr>Спасибо за внимание!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admin</cp:lastModifiedBy>
  <cp:revision>107</cp:revision>
  <dcterms:created xsi:type="dcterms:W3CDTF">2017-02-19T19:05:56Z</dcterms:created>
  <dcterms:modified xsi:type="dcterms:W3CDTF">2022-02-28T12:28:13Z</dcterms:modified>
</cp:coreProperties>
</file>